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257" r:id="rId5"/>
    <p:sldId id="265" r:id="rId6"/>
    <p:sldId id="271" r:id="rId7"/>
    <p:sldId id="290" r:id="rId8"/>
    <p:sldId id="291" r:id="rId9"/>
    <p:sldId id="279" r:id="rId10"/>
    <p:sldId id="280" r:id="rId11"/>
    <p:sldId id="281" r:id="rId12"/>
    <p:sldId id="274" r:id="rId13"/>
    <p:sldId id="275" r:id="rId14"/>
    <p:sldId id="276" r:id="rId15"/>
    <p:sldId id="277" r:id="rId16"/>
    <p:sldId id="287" r:id="rId17"/>
    <p:sldId id="278" r:id="rId18"/>
    <p:sldId id="282" r:id="rId19"/>
    <p:sldId id="284" r:id="rId20"/>
    <p:sldId id="285" r:id="rId21"/>
    <p:sldId id="273" r:id="rId22"/>
    <p:sldId id="288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F9A110-070D-099A-3496-21570E37D88B}" name="Shorrock, Holly" initials="SH" userId="S::holly.shorrock@hq.dhs.gov::dda9339e-3f09-4197-bd43-ed7a2544000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ng, Matthew B Civ USAF NASIC/SMDI" initials="CMBCUN" lastIdx="8" clrIdx="0">
    <p:extLst>
      <p:ext uri="{19B8F6BF-5375-455C-9EA6-DF929625EA0E}">
        <p15:presenceInfo xmlns:p15="http://schemas.microsoft.com/office/powerpoint/2012/main" userId="Cheng, Matthew B Civ USAF NASIC/SMD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65091" autoAdjust="0"/>
  </p:normalViewPr>
  <p:slideViewPr>
    <p:cSldViewPr snapToGrid="0">
      <p:cViewPr varScale="1">
        <p:scale>
          <a:sx n="41" d="100"/>
          <a:sy n="41" d="100"/>
        </p:scale>
        <p:origin x="1904" y="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8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72DFBA-F11E-42F3-B2FF-4F504CE8C77C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0A4609-6E84-4822-B832-CE466E228A9B}">
      <dgm:prSet phldrT="[Text]"/>
      <dgm:spPr/>
      <dgm:t>
        <a:bodyPr/>
        <a:lstStyle/>
        <a:p>
          <a:r>
            <a:rPr lang="en-US" dirty="0"/>
            <a:t>Internet Connection</a:t>
          </a:r>
        </a:p>
      </dgm:t>
    </dgm:pt>
    <dgm:pt modelId="{509FFED7-BEB0-4F4A-B363-675344371B4A}" type="parTrans" cxnId="{53A5A9E9-E1B2-4718-8A02-FA485EE259F3}">
      <dgm:prSet/>
      <dgm:spPr/>
      <dgm:t>
        <a:bodyPr/>
        <a:lstStyle/>
        <a:p>
          <a:endParaRPr lang="en-US"/>
        </a:p>
      </dgm:t>
    </dgm:pt>
    <dgm:pt modelId="{CCC5F4CA-4E72-4938-B5AB-EB21BFB7BFBC}" type="sibTrans" cxnId="{53A5A9E9-E1B2-4718-8A02-FA485EE259F3}">
      <dgm:prSet/>
      <dgm:spPr/>
      <dgm:t>
        <a:bodyPr/>
        <a:lstStyle/>
        <a:p>
          <a:endParaRPr lang="en-US"/>
        </a:p>
      </dgm:t>
    </dgm:pt>
    <dgm:pt modelId="{CF4019FD-3CB1-4C50-B969-F219DBF09604}">
      <dgm:prSet phldrT="[Text]"/>
      <dgm:spPr/>
      <dgm:t>
        <a:bodyPr/>
        <a:lstStyle/>
        <a:p>
          <a:r>
            <a:rPr lang="en-US" dirty="0"/>
            <a:t>Physical Interface Only</a:t>
          </a:r>
        </a:p>
      </dgm:t>
    </dgm:pt>
    <dgm:pt modelId="{ED15D822-293A-4096-8B52-AE15D6A4853D}" type="parTrans" cxnId="{C52D5388-02A2-4BCD-9FF5-99AB7BA0C002}">
      <dgm:prSet/>
      <dgm:spPr/>
      <dgm:t>
        <a:bodyPr/>
        <a:lstStyle/>
        <a:p>
          <a:endParaRPr lang="en-US"/>
        </a:p>
      </dgm:t>
    </dgm:pt>
    <dgm:pt modelId="{9076F8E2-2B8C-46EF-8807-AC31FDE045A0}" type="sibTrans" cxnId="{C52D5388-02A2-4BCD-9FF5-99AB7BA0C002}">
      <dgm:prSet/>
      <dgm:spPr/>
      <dgm:t>
        <a:bodyPr/>
        <a:lstStyle/>
        <a:p>
          <a:endParaRPr lang="en-US"/>
        </a:p>
      </dgm:t>
    </dgm:pt>
    <dgm:pt modelId="{185722B8-8402-470C-9BED-1019F4998FCB}" type="pres">
      <dgm:prSet presAssocID="{8372DFBA-F11E-42F3-B2FF-4F504CE8C77C}" presName="compositeShape" presStyleCnt="0">
        <dgm:presLayoutVars>
          <dgm:chMax val="2"/>
          <dgm:dir/>
          <dgm:resizeHandles val="exact"/>
        </dgm:presLayoutVars>
      </dgm:prSet>
      <dgm:spPr/>
    </dgm:pt>
    <dgm:pt modelId="{21B2460C-AFB3-42B6-B4C1-5274989912AC}" type="pres">
      <dgm:prSet presAssocID="{870A4609-6E84-4822-B832-CE466E228A9B}" presName="upArrow" presStyleLbl="node1" presStyleIdx="0" presStyleCnt="2"/>
      <dgm:spPr/>
    </dgm:pt>
    <dgm:pt modelId="{404501EE-4099-4545-9355-07B403859AD8}" type="pres">
      <dgm:prSet presAssocID="{870A4609-6E84-4822-B832-CE466E228A9B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B03277C4-DCBC-4ABD-B92B-52107E41F26F}" type="pres">
      <dgm:prSet presAssocID="{CF4019FD-3CB1-4C50-B969-F219DBF09604}" presName="downArrow" presStyleLbl="node1" presStyleIdx="1" presStyleCnt="2"/>
      <dgm:spPr/>
    </dgm:pt>
    <dgm:pt modelId="{E277663C-11C3-44CB-A876-A144959BF06B}" type="pres">
      <dgm:prSet presAssocID="{CF4019FD-3CB1-4C50-B969-F219DBF09604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5471A808-EE48-473E-A3D5-8E57D61A0088}" type="presOf" srcId="{8372DFBA-F11E-42F3-B2FF-4F504CE8C77C}" destId="{185722B8-8402-470C-9BED-1019F4998FCB}" srcOrd="0" destOrd="0" presId="urn:microsoft.com/office/officeart/2005/8/layout/arrow4"/>
    <dgm:cxn modelId="{7041537B-2A69-40C0-BBDE-8DE50FF9A005}" type="presOf" srcId="{870A4609-6E84-4822-B832-CE466E228A9B}" destId="{404501EE-4099-4545-9355-07B403859AD8}" srcOrd="0" destOrd="0" presId="urn:microsoft.com/office/officeart/2005/8/layout/arrow4"/>
    <dgm:cxn modelId="{A0E1A67D-1570-4D74-8A40-10B2BB09708A}" type="presOf" srcId="{CF4019FD-3CB1-4C50-B969-F219DBF09604}" destId="{E277663C-11C3-44CB-A876-A144959BF06B}" srcOrd="0" destOrd="0" presId="urn:microsoft.com/office/officeart/2005/8/layout/arrow4"/>
    <dgm:cxn modelId="{C52D5388-02A2-4BCD-9FF5-99AB7BA0C002}" srcId="{8372DFBA-F11E-42F3-B2FF-4F504CE8C77C}" destId="{CF4019FD-3CB1-4C50-B969-F219DBF09604}" srcOrd="1" destOrd="0" parTransId="{ED15D822-293A-4096-8B52-AE15D6A4853D}" sibTransId="{9076F8E2-2B8C-46EF-8807-AC31FDE045A0}"/>
    <dgm:cxn modelId="{53A5A9E9-E1B2-4718-8A02-FA485EE259F3}" srcId="{8372DFBA-F11E-42F3-B2FF-4F504CE8C77C}" destId="{870A4609-6E84-4822-B832-CE466E228A9B}" srcOrd="0" destOrd="0" parTransId="{509FFED7-BEB0-4F4A-B363-675344371B4A}" sibTransId="{CCC5F4CA-4E72-4938-B5AB-EB21BFB7BFBC}"/>
    <dgm:cxn modelId="{14ED907A-A85A-4E8D-BFED-34E9BA7085CD}" type="presParOf" srcId="{185722B8-8402-470C-9BED-1019F4998FCB}" destId="{21B2460C-AFB3-42B6-B4C1-5274989912AC}" srcOrd="0" destOrd="0" presId="urn:microsoft.com/office/officeart/2005/8/layout/arrow4"/>
    <dgm:cxn modelId="{7248E7C0-D736-4DDA-8C2F-CC8E721CAD04}" type="presParOf" srcId="{185722B8-8402-470C-9BED-1019F4998FCB}" destId="{404501EE-4099-4545-9355-07B403859AD8}" srcOrd="1" destOrd="0" presId="urn:microsoft.com/office/officeart/2005/8/layout/arrow4"/>
    <dgm:cxn modelId="{9FBF518D-F2E4-43A9-ACEA-78461370C9E5}" type="presParOf" srcId="{185722B8-8402-470C-9BED-1019F4998FCB}" destId="{B03277C4-DCBC-4ABD-B92B-52107E41F26F}" srcOrd="2" destOrd="0" presId="urn:microsoft.com/office/officeart/2005/8/layout/arrow4"/>
    <dgm:cxn modelId="{89ECA960-0D59-4228-87E8-1892337DE055}" type="presParOf" srcId="{185722B8-8402-470C-9BED-1019F4998FCB}" destId="{E277663C-11C3-44CB-A876-A144959BF06B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2460C-AFB3-42B6-B4C1-5274989912AC}">
      <dsp:nvSpPr>
        <dsp:cNvPr id="0" name=""/>
        <dsp:cNvSpPr/>
      </dsp:nvSpPr>
      <dsp:spPr>
        <a:xfrm>
          <a:off x="1705" y="0"/>
          <a:ext cx="1023527" cy="1023149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4501EE-4099-4545-9355-07B403859AD8}">
      <dsp:nvSpPr>
        <dsp:cNvPr id="0" name=""/>
        <dsp:cNvSpPr/>
      </dsp:nvSpPr>
      <dsp:spPr>
        <a:xfrm>
          <a:off x="1055939" y="0"/>
          <a:ext cx="1736894" cy="1023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Internet Connection</a:t>
          </a:r>
        </a:p>
      </dsp:txBody>
      <dsp:txXfrm>
        <a:off x="1055939" y="0"/>
        <a:ext cx="1736894" cy="1023149"/>
      </dsp:txXfrm>
    </dsp:sp>
    <dsp:sp modelId="{B03277C4-DCBC-4ABD-B92B-52107E41F26F}">
      <dsp:nvSpPr>
        <dsp:cNvPr id="0" name=""/>
        <dsp:cNvSpPr/>
      </dsp:nvSpPr>
      <dsp:spPr>
        <a:xfrm>
          <a:off x="308764" y="1108411"/>
          <a:ext cx="1023527" cy="1023149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7663C-11C3-44CB-A876-A144959BF06B}">
      <dsp:nvSpPr>
        <dsp:cNvPr id="0" name=""/>
        <dsp:cNvSpPr/>
      </dsp:nvSpPr>
      <dsp:spPr>
        <a:xfrm>
          <a:off x="1362997" y="1108411"/>
          <a:ext cx="1736894" cy="1023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Physical Interface Only</a:t>
          </a:r>
        </a:p>
      </dsp:txBody>
      <dsp:txXfrm>
        <a:off x="1362997" y="1108411"/>
        <a:ext cx="1736894" cy="1023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EE47E-AA2C-4D4A-AA71-8A1BB9855929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170FC-3DED-4BDE-BD50-80A397DCA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22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170FC-3DED-4BDE-BD50-80A397DCAD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92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en-US" sz="7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170FC-3DED-4BDE-BD50-80A397DCAD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32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605137"/>
          </a:xfrm>
        </p:spPr>
        <p:txBody>
          <a:bodyPr/>
          <a:lstStyle/>
          <a:p>
            <a:endParaRPr lang="en-US" sz="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170FC-3DED-4BDE-BD50-80A397DCAD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65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170FC-3DED-4BDE-BD50-80A397DCAD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57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082623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170FC-3DED-4BDE-BD50-80A397DCAD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86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87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170FC-3DED-4BDE-BD50-80A397DCAD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755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170FC-3DED-4BDE-BD50-80A397DCAD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47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170FC-3DED-4BDE-BD50-80A397DCAD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76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170FC-3DED-4BDE-BD50-80A397DCAD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002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170FC-3DED-4BDE-BD50-80A397DCAD2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35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170FC-3DED-4BDE-BD50-80A397DCAD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205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170FC-3DED-4BDE-BD50-80A397DCAD2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62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>
              <a:latin typeface="Calibri body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170FC-3DED-4BDE-BD50-80A397DCAD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53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1687E-4D0B-4F21-9CF8-4808B327CF0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732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b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1687E-4D0B-4F21-9CF8-4808B327CF0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50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>
              <a:latin typeface="Calibri (body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170FC-3DED-4BDE-BD50-80A397DCAD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329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170FC-3DED-4BDE-BD50-80A397DCAD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499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66838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170FC-3DED-4BDE-BD50-80A397DCAD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190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170FC-3DED-4BDE-BD50-80A397DCAD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84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8DED2-132F-46BA-9402-C96D1024D4D5}" type="datetime1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OFFICIAL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E178-7F64-4883-A548-4D089B981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93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E3BAB-DBD7-4EF2-AF7B-A01D7A091208}" type="datetime1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OFFICIAL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E178-7F64-4883-A548-4D089B981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0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FDCB-9036-42C1-8FBB-BEC711AB5087}" type="datetime1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OFFICIAL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E178-7F64-4883-A548-4D089B981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50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Ty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165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9323" y="5908000"/>
            <a:ext cx="328433" cy="4384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255" y="5913671"/>
            <a:ext cx="310897" cy="4328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5439" y="5909099"/>
            <a:ext cx="288037" cy="4419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173" y="5899955"/>
            <a:ext cx="283465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2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9F633-390E-4417-A0D6-C345C626684B}" type="datetime1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OFFICIAL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E178-7F64-4883-A548-4D089B981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79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34993-A6A6-459B-A5D9-CA7EBA5CB3CF}" type="datetime1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OFFICIAL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E178-7F64-4883-A548-4D089B981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53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8DD1C-EACC-4083-B714-1BADD2BFE965}" type="datetime1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OFFICIAL USE ONLY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E178-7F64-4883-A548-4D089B981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0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5573-36CC-4C80-A6FF-B48A14000C41}" type="datetime1">
              <a:rPr lang="en-US" smtClean="0"/>
              <a:t>8/22/2022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OFFICIAL USE ONLY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E178-7F64-4883-A548-4D089B981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81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D376-7BBE-4BD6-8622-F0CF1BAD1890}" type="datetime1">
              <a:rPr lang="en-US" smtClean="0"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OFFICIAL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E178-7F64-4883-A548-4D089B981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93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34ED9-FF9E-475B-ADC5-D2699AD1D020}" type="datetime1">
              <a:rPr lang="en-US" smtClean="0"/>
              <a:t>8/22/2022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OFFICIAL USE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E178-7F64-4883-A548-4D089B981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35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2638-0FD6-41FE-B307-A4E00F62000D}" type="datetime1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OFFICIAL USE ONLY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E178-7F64-4883-A548-4D089B981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3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FCD2-C165-43EF-B05C-D40EEE824123}" type="datetime1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OFFICIAL USE ONLY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E178-7F64-4883-A548-4D089B981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49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016C4-F868-450D-BB95-DDFCD03AE9F6}" type="datetime1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FOR OFFICIAL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6E178-7F64-4883-A548-4D089B981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8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png"/><Relationship Id="rId9" Type="http://schemas.microsoft.com/office/2007/relationships/diagramDrawing" Target="../diagrams/drawin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48931" cy="68901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8BF42C-3889-46B7-8C83-21F9DE2C14EE}"/>
              </a:ext>
            </a:extLst>
          </p:cNvPr>
          <p:cNvSpPr txBox="1"/>
          <p:nvPr/>
        </p:nvSpPr>
        <p:spPr>
          <a:xfrm>
            <a:off x="2673662" y="2752345"/>
            <a:ext cx="60864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Cybersecurity for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Remote Sensing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938" y="4611601"/>
            <a:ext cx="2154045" cy="2154045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94D801D-3A39-4B2F-928B-6601C458B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642631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D7C8FA1D-8BD1-4FB3-BEA2-FA392EE25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498" y="214612"/>
            <a:ext cx="755850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100" dirty="0">
                <a:solidFill>
                  <a:srgbClr val="085288"/>
                </a:solidFill>
                <a:latin typeface="Franklin Gothic Demi" panose="020B0703020102020204" pitchFamily="34" charset="0"/>
              </a:rPr>
              <a:t> General Cyber Threats to Space Systems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5E2BD0-C779-423A-9EC8-FE07E6E99C02}"/>
              </a:ext>
            </a:extLst>
          </p:cNvPr>
          <p:cNvCxnSpPr>
            <a:cxnSpLocks/>
          </p:cNvCxnSpPr>
          <p:nvPr/>
        </p:nvCxnSpPr>
        <p:spPr>
          <a:xfrm>
            <a:off x="1569554" y="885273"/>
            <a:ext cx="7558502" cy="0"/>
          </a:xfrm>
          <a:prstGeom prst="line">
            <a:avLst/>
          </a:prstGeom>
          <a:ln w="12700">
            <a:solidFill>
              <a:srgbClr val="C0C2C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6B6FFCB-70F5-4613-8C90-03D64180BC33}"/>
              </a:ext>
            </a:extLst>
          </p:cNvPr>
          <p:cNvSpPr txBox="1"/>
          <p:nvPr/>
        </p:nvSpPr>
        <p:spPr>
          <a:xfrm>
            <a:off x="190123" y="1303543"/>
            <a:ext cx="7750720" cy="2600712"/>
          </a:xfrm>
          <a:prstGeom prst="rect">
            <a:avLst/>
          </a:prstGeom>
          <a:noFill/>
        </p:spPr>
        <p:txBody>
          <a:bodyPr wrap="square" lIns="1920240" tIns="9144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Various Actors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Types of Cyber Attack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Supply Chain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Motivation/Results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Cybercriminals, nation-states, ideologically-motivated individuals/groups, lone wolves, insider threats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AF661132-0EAD-41B5-976C-BB199AE1F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UNCLASSIFIED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35C0F0-D720-4886-B6F7-6BBD296DAF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782" b="-18844"/>
          <a:stretch/>
        </p:blipFill>
        <p:spPr>
          <a:xfrm>
            <a:off x="-77203" y="-89940"/>
            <a:ext cx="1028900" cy="14093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71C3EF-82D4-4CC4-B52B-6C70396931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15" y="92995"/>
            <a:ext cx="827404" cy="82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67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D7C8FA1D-8BD1-4FB3-BEA2-FA392EE25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069" y="206109"/>
            <a:ext cx="741608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85288"/>
                </a:solidFill>
                <a:latin typeface="Franklin Gothic Demi" panose="020B0703020102020204" pitchFamily="34" charset="0"/>
              </a:rPr>
              <a:t> Security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5E2BD0-C779-423A-9EC8-FE07E6E99C02}"/>
              </a:ext>
            </a:extLst>
          </p:cNvPr>
          <p:cNvCxnSpPr>
            <a:cxnSpLocks/>
          </p:cNvCxnSpPr>
          <p:nvPr/>
        </p:nvCxnSpPr>
        <p:spPr>
          <a:xfrm>
            <a:off x="1569554" y="885273"/>
            <a:ext cx="7558502" cy="0"/>
          </a:xfrm>
          <a:prstGeom prst="line">
            <a:avLst/>
          </a:prstGeom>
          <a:ln w="12700">
            <a:solidFill>
              <a:srgbClr val="C0C2C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6B6FFCB-70F5-4613-8C90-03D64180BC33}"/>
              </a:ext>
            </a:extLst>
          </p:cNvPr>
          <p:cNvSpPr txBox="1"/>
          <p:nvPr/>
        </p:nvSpPr>
        <p:spPr>
          <a:xfrm>
            <a:off x="190122" y="926639"/>
            <a:ext cx="8763755" cy="5524589"/>
          </a:xfrm>
          <a:prstGeom prst="rect">
            <a:avLst/>
          </a:prstGeom>
          <a:noFill/>
        </p:spPr>
        <p:txBody>
          <a:bodyPr wrap="square" lIns="192024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Insider Threats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Legitimate Access to Company Assets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Estimated Cost to North American Businesses: $15.38 million dollars per incident/year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Types of Insider Threat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Spear Phishing, Whale Phishing, Social Engineering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Downloads/Security </a:t>
            </a:r>
            <a:r>
              <a:rPr lang="en-US" sz="1900" dirty="0" err="1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Bypassers</a:t>
            </a:r>
            <a:endParaRPr lang="en-US" sz="1900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Espionage or Disruption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Motivation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Unintentional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Theft/Espionage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Damage/Disruption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Lax Physical Security a Compounding Factor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094F099E-C13A-4981-B937-9E34B6BF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UNCLASSIFIED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E1E7A3-B4B0-4759-BDE3-C2C791B8BE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782" b="-18844"/>
          <a:stretch/>
        </p:blipFill>
        <p:spPr>
          <a:xfrm>
            <a:off x="-77203" y="-89940"/>
            <a:ext cx="1028900" cy="14093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716926-B814-4808-9F6C-77C6C78708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15" y="92995"/>
            <a:ext cx="827404" cy="82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93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D7C8FA1D-8BD1-4FB3-BEA2-FA392EE25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802" y="184631"/>
            <a:ext cx="154241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085288"/>
                </a:solidFill>
                <a:latin typeface="Franklin Gothic Demi" panose="020B0703020102020204" pitchFamily="34" charset="0"/>
              </a:rPr>
              <a:t> Impact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5E2BD0-C779-423A-9EC8-FE07E6E99C02}"/>
              </a:ext>
            </a:extLst>
          </p:cNvPr>
          <p:cNvCxnSpPr>
            <a:cxnSpLocks/>
          </p:cNvCxnSpPr>
          <p:nvPr/>
        </p:nvCxnSpPr>
        <p:spPr>
          <a:xfrm>
            <a:off x="1569554" y="885273"/>
            <a:ext cx="7558502" cy="0"/>
          </a:xfrm>
          <a:prstGeom prst="line">
            <a:avLst/>
          </a:prstGeom>
          <a:ln w="12700">
            <a:solidFill>
              <a:srgbClr val="C0C2C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6B6FFCB-70F5-4613-8C90-03D64180BC33}"/>
              </a:ext>
            </a:extLst>
          </p:cNvPr>
          <p:cNvSpPr txBox="1"/>
          <p:nvPr/>
        </p:nvSpPr>
        <p:spPr>
          <a:xfrm>
            <a:off x="-449703" y="1071074"/>
            <a:ext cx="8549143" cy="5016758"/>
          </a:xfrm>
          <a:prstGeom prst="rect">
            <a:avLst/>
          </a:prstGeom>
          <a:noFill/>
        </p:spPr>
        <p:txBody>
          <a:bodyPr wrap="square" lIns="256032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Impacts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Availability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Confidentiality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Data Integrity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Low Impact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Lower probability of attack success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Likely occurs on more frequent basis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High Impact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Impacts heightened when events are compounded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Impacts could occur over time or immediately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864E0EEE-9AF4-44DB-B7A1-EE83F81AA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UNCLASSIFIED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FB5E97-15B1-4CD2-B03F-DE3E6956A6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782" b="-18844"/>
          <a:stretch/>
        </p:blipFill>
        <p:spPr>
          <a:xfrm>
            <a:off x="-77203" y="-89940"/>
            <a:ext cx="1028900" cy="14093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E379BE-45B7-44E5-A2E9-F4F40B96AD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15" y="92995"/>
            <a:ext cx="827404" cy="82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26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D7C8FA1D-8BD1-4FB3-BEA2-FA392EE25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904" y="154872"/>
            <a:ext cx="751316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085288"/>
                </a:solidFill>
                <a:latin typeface="Franklin Gothic Demi" panose="020B0703020102020204" pitchFamily="34" charset="0"/>
              </a:rPr>
              <a:t> SATCOM and Remote Sensing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5E2BD0-C779-423A-9EC8-FE07E6E99C02}"/>
              </a:ext>
            </a:extLst>
          </p:cNvPr>
          <p:cNvCxnSpPr>
            <a:cxnSpLocks/>
          </p:cNvCxnSpPr>
          <p:nvPr/>
        </p:nvCxnSpPr>
        <p:spPr>
          <a:xfrm>
            <a:off x="1569554" y="885273"/>
            <a:ext cx="7558502" cy="0"/>
          </a:xfrm>
          <a:prstGeom prst="line">
            <a:avLst/>
          </a:prstGeom>
          <a:ln w="12700">
            <a:solidFill>
              <a:srgbClr val="C0C2C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6B6FFCB-70F5-4613-8C90-03D64180BC33}"/>
              </a:ext>
            </a:extLst>
          </p:cNvPr>
          <p:cNvSpPr txBox="1"/>
          <p:nvPr/>
        </p:nvSpPr>
        <p:spPr>
          <a:xfrm>
            <a:off x="-480447" y="1195058"/>
            <a:ext cx="6595497" cy="3554819"/>
          </a:xfrm>
          <a:prstGeom prst="rect">
            <a:avLst/>
          </a:prstGeom>
          <a:noFill/>
        </p:spPr>
        <p:txBody>
          <a:bodyPr wrap="square" lIns="192024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SATCOM can work with or independently from remote sensing systems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Remote Sensing relies on SATCOM to transmit, and sometimes process, the remotely sensed data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Industry Terminal X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Impact of Vulnerability: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Lower Impact: physical interfaces with industrial  equipment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High Impact: internet connectivity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7ABEE86F-3B64-4A32-A795-5FE6E5EFB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UNCLASSIFIED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446B48-A808-442A-BCB8-D9AE2D399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782" b="-18844"/>
          <a:stretch/>
        </p:blipFill>
        <p:spPr>
          <a:xfrm>
            <a:off x="-77203" y="-89940"/>
            <a:ext cx="1028900" cy="14093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8F9F08-7520-40BE-ABDE-AFEA9D45C0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15" y="92995"/>
            <a:ext cx="827404" cy="827404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2E98984-D663-4215-96DB-5DBBE4A1E0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8083249"/>
              </p:ext>
            </p:extLst>
          </p:nvPr>
        </p:nvGraphicFramePr>
        <p:xfrm>
          <a:off x="6042402" y="3231285"/>
          <a:ext cx="3101598" cy="2131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9847CF5-4DEA-40FC-8465-4D3E2072724D}"/>
              </a:ext>
            </a:extLst>
          </p:cNvPr>
          <p:cNvSpPr txBox="1"/>
          <p:nvPr/>
        </p:nvSpPr>
        <p:spPr>
          <a:xfrm>
            <a:off x="7001090" y="2479790"/>
            <a:ext cx="1362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438105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D7C8FA1D-8BD1-4FB3-BEA2-FA392EE25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007" y="184852"/>
            <a:ext cx="3877986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085288"/>
                </a:solidFill>
                <a:latin typeface="Franklin Gothic Demi" panose="020B0703020102020204" pitchFamily="34" charset="0"/>
              </a:rPr>
              <a:t> Energy Sector: Uses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5E2BD0-C779-423A-9EC8-FE07E6E99C02}"/>
              </a:ext>
            </a:extLst>
          </p:cNvPr>
          <p:cNvCxnSpPr>
            <a:cxnSpLocks/>
          </p:cNvCxnSpPr>
          <p:nvPr/>
        </p:nvCxnSpPr>
        <p:spPr>
          <a:xfrm>
            <a:off x="1569554" y="885273"/>
            <a:ext cx="7558502" cy="0"/>
          </a:xfrm>
          <a:prstGeom prst="line">
            <a:avLst/>
          </a:prstGeom>
          <a:ln w="12700">
            <a:solidFill>
              <a:srgbClr val="C0C2C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6B6FFCB-70F5-4613-8C90-03D64180BC33}"/>
              </a:ext>
            </a:extLst>
          </p:cNvPr>
          <p:cNvSpPr txBox="1"/>
          <p:nvPr/>
        </p:nvSpPr>
        <p:spPr>
          <a:xfrm>
            <a:off x="-1352928" y="1319403"/>
            <a:ext cx="8763755" cy="3862596"/>
          </a:xfrm>
          <a:prstGeom prst="rect">
            <a:avLst/>
          </a:prstGeom>
          <a:noFill/>
        </p:spPr>
        <p:txBody>
          <a:bodyPr wrap="square" lIns="192024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Planning and Risk Management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Development banks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Resource availability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Development of new facilities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Measuring Oil inventory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Crisis Management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Maritime: Shipping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Positioning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Communications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BFBD1AA6-F385-44E5-AE3D-968D3B174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UNCLASSIFIED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526EA8-88E5-4767-B242-121D25EB30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782" b="-18844"/>
          <a:stretch/>
        </p:blipFill>
        <p:spPr>
          <a:xfrm>
            <a:off x="-77203" y="-89940"/>
            <a:ext cx="1028900" cy="14093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B9D507-6D37-40C5-AD62-9F55AB12A6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15" y="92995"/>
            <a:ext cx="827404" cy="827404"/>
          </a:xfrm>
          <a:prstGeom prst="rect">
            <a:avLst/>
          </a:prstGeom>
        </p:spPr>
      </p:pic>
      <p:pic>
        <p:nvPicPr>
          <p:cNvPr id="3" name="Picture 2" descr="Oil refinery against blue sky">
            <a:extLst>
              <a:ext uri="{FF2B5EF4-FFF2-40B4-BE49-F238E27FC236}">
                <a16:creationId xmlns:a16="http://schemas.microsoft.com/office/drawing/2014/main" id="{0E2AF14E-2419-454B-8A95-97C8693A1D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993" y="1976032"/>
            <a:ext cx="4064000" cy="228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6434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D7C8FA1D-8BD1-4FB3-BEA2-FA392EE25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8289" y="29716"/>
            <a:ext cx="5456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rgbClr val="085288"/>
                </a:solidFill>
                <a:latin typeface="Franklin Gothic Demi" panose="020B0703020102020204" pitchFamily="34" charset="0"/>
              </a:rPr>
              <a:t> Energy Sector: SATCOM and </a:t>
            </a:r>
            <a:br>
              <a:rPr lang="en-US" sz="3000" dirty="0">
                <a:solidFill>
                  <a:srgbClr val="085288"/>
                </a:solidFill>
                <a:latin typeface="Franklin Gothic Demi" panose="020B0703020102020204" pitchFamily="34" charset="0"/>
              </a:rPr>
            </a:br>
            <a:r>
              <a:rPr lang="en-US" sz="3000" dirty="0">
                <a:solidFill>
                  <a:srgbClr val="085288"/>
                </a:solidFill>
                <a:latin typeface="Franklin Gothic Demi" panose="020B0703020102020204" pitchFamily="34" charset="0"/>
              </a:rPr>
              <a:t>Remote Sensing Vulnerabilities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5E2BD0-C779-423A-9EC8-FE07E6E99C02}"/>
              </a:ext>
            </a:extLst>
          </p:cNvPr>
          <p:cNvCxnSpPr>
            <a:cxnSpLocks/>
          </p:cNvCxnSpPr>
          <p:nvPr/>
        </p:nvCxnSpPr>
        <p:spPr>
          <a:xfrm>
            <a:off x="1569554" y="885273"/>
            <a:ext cx="7558502" cy="0"/>
          </a:xfrm>
          <a:prstGeom prst="line">
            <a:avLst/>
          </a:prstGeom>
          <a:ln w="12700">
            <a:solidFill>
              <a:srgbClr val="C0C2C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6B6FFCB-70F5-4613-8C90-03D64180BC33}"/>
              </a:ext>
            </a:extLst>
          </p:cNvPr>
          <p:cNvSpPr txBox="1"/>
          <p:nvPr/>
        </p:nvSpPr>
        <p:spPr>
          <a:xfrm>
            <a:off x="190122" y="1071074"/>
            <a:ext cx="8763755" cy="3877985"/>
          </a:xfrm>
          <a:prstGeom prst="rect">
            <a:avLst/>
          </a:prstGeom>
          <a:noFill/>
        </p:spPr>
        <p:txBody>
          <a:bodyPr wrap="square" lIns="192024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Types of Damage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Exposure of data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Loss of human life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Vulnerabilities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Exploitable by anyone connected to internet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Effected by power outage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Cybersecurity Principles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Availability, confidentiality, integrity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Credentials, protocols, backdoors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0C12434-B9BA-49E6-8027-7662D5C47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UNCLASSIFIED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648127-313D-491A-B94D-BF98C6D921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782" b="-18844"/>
          <a:stretch/>
        </p:blipFill>
        <p:spPr>
          <a:xfrm>
            <a:off x="-77203" y="-89940"/>
            <a:ext cx="1028900" cy="14093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391FC8-C0F0-4B8C-A4DE-852C12EC2A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15" y="92995"/>
            <a:ext cx="827404" cy="82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99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D7C8FA1D-8BD1-4FB3-BEA2-FA392EE25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791" y="199621"/>
            <a:ext cx="465044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085288"/>
                </a:solidFill>
                <a:latin typeface="Franklin Gothic Demi" panose="020B0703020102020204" pitchFamily="34" charset="0"/>
              </a:rPr>
              <a:t> Agriculture Sector: Uses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5E2BD0-C779-423A-9EC8-FE07E6E99C02}"/>
              </a:ext>
            </a:extLst>
          </p:cNvPr>
          <p:cNvCxnSpPr>
            <a:cxnSpLocks/>
          </p:cNvCxnSpPr>
          <p:nvPr/>
        </p:nvCxnSpPr>
        <p:spPr>
          <a:xfrm>
            <a:off x="1569554" y="885273"/>
            <a:ext cx="7558502" cy="0"/>
          </a:xfrm>
          <a:prstGeom prst="line">
            <a:avLst/>
          </a:prstGeom>
          <a:ln w="12700">
            <a:solidFill>
              <a:srgbClr val="C0C2C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6B6FFCB-70F5-4613-8C90-03D64180BC33}"/>
              </a:ext>
            </a:extLst>
          </p:cNvPr>
          <p:cNvSpPr txBox="1"/>
          <p:nvPr/>
        </p:nvSpPr>
        <p:spPr>
          <a:xfrm>
            <a:off x="-1224079" y="1355885"/>
            <a:ext cx="6136513" cy="3247043"/>
          </a:xfrm>
          <a:prstGeom prst="rect">
            <a:avLst/>
          </a:prstGeom>
          <a:noFill/>
        </p:spPr>
        <p:txBody>
          <a:bodyPr wrap="square" lIns="192024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Food and Agriculture Sector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Farming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Planning: Planting time, expected yields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Planting: Weather Data, autonomous tractors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Managing: Fertilization, Irrigation, Pest Management, Tracking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Harvesting: Time, Insurance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DF2389D1-BB70-4D4A-A631-8D13246F0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UNCLASSIFIED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CA0417-31DE-43C0-AD88-84E817266D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782" b="-18844"/>
          <a:stretch/>
        </p:blipFill>
        <p:spPr>
          <a:xfrm>
            <a:off x="-77203" y="-89940"/>
            <a:ext cx="1028900" cy="14093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78A535-ED62-46F9-91B9-14FB32B7DD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15" y="92995"/>
            <a:ext cx="827404" cy="827404"/>
          </a:xfrm>
          <a:prstGeom prst="rect">
            <a:avLst/>
          </a:prstGeom>
        </p:spPr>
      </p:pic>
      <p:pic>
        <p:nvPicPr>
          <p:cNvPr id="17" name="Picture 16" descr="Harvester harvesting grain on a field">
            <a:extLst>
              <a:ext uri="{FF2B5EF4-FFF2-40B4-BE49-F238E27FC236}">
                <a16:creationId xmlns:a16="http://schemas.microsoft.com/office/drawing/2014/main" id="{82EE9A04-1C8C-4A00-B374-62D7F89270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52" y="1663661"/>
            <a:ext cx="3961558" cy="26314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8266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D7C8FA1D-8BD1-4FB3-BEA2-FA392EE25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919" y="43308"/>
            <a:ext cx="7400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rgbClr val="085288"/>
                </a:solidFill>
                <a:latin typeface="Franklin Gothic Demi" panose="020B0703020102020204" pitchFamily="34" charset="0"/>
              </a:rPr>
              <a:t> Agriculture Sector: SATCOM and </a:t>
            </a:r>
            <a:br>
              <a:rPr lang="en-US" sz="3000" dirty="0">
                <a:solidFill>
                  <a:srgbClr val="085288"/>
                </a:solidFill>
                <a:latin typeface="Franklin Gothic Demi" panose="020B0703020102020204" pitchFamily="34" charset="0"/>
              </a:rPr>
            </a:br>
            <a:r>
              <a:rPr lang="en-US" sz="3000" dirty="0">
                <a:solidFill>
                  <a:srgbClr val="085288"/>
                </a:solidFill>
                <a:latin typeface="Franklin Gothic Demi" panose="020B0703020102020204" pitchFamily="34" charset="0"/>
              </a:rPr>
              <a:t>Remote Sensing Vulnerabilities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5E2BD0-C779-423A-9EC8-FE07E6E99C02}"/>
              </a:ext>
            </a:extLst>
          </p:cNvPr>
          <p:cNvCxnSpPr>
            <a:cxnSpLocks/>
          </p:cNvCxnSpPr>
          <p:nvPr/>
        </p:nvCxnSpPr>
        <p:spPr>
          <a:xfrm>
            <a:off x="1569554" y="885273"/>
            <a:ext cx="7558502" cy="0"/>
          </a:xfrm>
          <a:prstGeom prst="line">
            <a:avLst/>
          </a:prstGeom>
          <a:ln w="12700">
            <a:solidFill>
              <a:srgbClr val="C0C2C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6B6FFCB-70F5-4613-8C90-03D64180BC33}"/>
              </a:ext>
            </a:extLst>
          </p:cNvPr>
          <p:cNvSpPr txBox="1"/>
          <p:nvPr/>
        </p:nvSpPr>
        <p:spPr>
          <a:xfrm>
            <a:off x="190122" y="1071074"/>
            <a:ext cx="8763755" cy="5724644"/>
          </a:xfrm>
          <a:prstGeom prst="rect">
            <a:avLst/>
          </a:prstGeom>
          <a:noFill/>
        </p:spPr>
        <p:txBody>
          <a:bodyPr wrap="square" lIns="192024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Because the same equipment is used across sectors, vulnerabilities similar to Energy Sector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</a:endParaRP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Types of Damage</a:t>
            </a:r>
          </a:p>
          <a:p>
            <a:pPr marL="16573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Exposure of data</a:t>
            </a:r>
          </a:p>
          <a:p>
            <a:pPr marL="16573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Loss of livestock</a:t>
            </a:r>
          </a:p>
          <a:p>
            <a:pPr marL="16573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</a:endParaRP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Vulnerabilities</a:t>
            </a:r>
          </a:p>
          <a:p>
            <a:pPr marL="16573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Exploitable by anyone connected to internet</a:t>
            </a:r>
          </a:p>
          <a:p>
            <a:pPr marL="16573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Effected by power outage</a:t>
            </a:r>
          </a:p>
          <a:p>
            <a:pPr marL="16573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</a:endParaRP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Cybersecurity Principles</a:t>
            </a:r>
          </a:p>
          <a:p>
            <a:pPr marL="16573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Availability, confidentiality, integrity</a:t>
            </a:r>
          </a:p>
          <a:p>
            <a:pPr marL="16573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Credentials, protocols, backdoors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564D5537-2D95-4FEF-8C91-4DE810973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UNCLASSIFIED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1B55BC-DEA5-49BF-949F-97DF411C20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782" b="-18844"/>
          <a:stretch/>
        </p:blipFill>
        <p:spPr>
          <a:xfrm>
            <a:off x="-77203" y="-89940"/>
            <a:ext cx="1028900" cy="14093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758718-1777-46D5-9724-E60F061DC2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15" y="92995"/>
            <a:ext cx="827404" cy="82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49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D7C8FA1D-8BD1-4FB3-BEA2-FA392EE25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1302" y="199842"/>
            <a:ext cx="228139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085288"/>
                </a:solidFill>
                <a:latin typeface="Franklin Gothic Demi" panose="020B0703020102020204" pitchFamily="34" charset="0"/>
              </a:rPr>
              <a:t> Conclusion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5E2BD0-C779-423A-9EC8-FE07E6E99C02}"/>
              </a:ext>
            </a:extLst>
          </p:cNvPr>
          <p:cNvCxnSpPr>
            <a:cxnSpLocks/>
          </p:cNvCxnSpPr>
          <p:nvPr/>
        </p:nvCxnSpPr>
        <p:spPr>
          <a:xfrm>
            <a:off x="1569554" y="885273"/>
            <a:ext cx="7558502" cy="0"/>
          </a:xfrm>
          <a:prstGeom prst="line">
            <a:avLst/>
          </a:prstGeom>
          <a:ln w="12700">
            <a:solidFill>
              <a:srgbClr val="C0C2C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6B6FFCB-70F5-4613-8C90-03D64180BC33}"/>
              </a:ext>
            </a:extLst>
          </p:cNvPr>
          <p:cNvSpPr txBox="1"/>
          <p:nvPr/>
        </p:nvSpPr>
        <p:spPr>
          <a:xfrm>
            <a:off x="190122" y="1071074"/>
            <a:ext cx="876375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SATCOM vulnerabilities impact multiple sectors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Affect all parts of energy supply chain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Affect entire agriculture value chain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Potential for compounding, negative impacts to human safety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SATCOM cybersecurity dependent on non-human factors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Environmental Disruptions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Energy Supply to Systems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Shifts in Interconnectedness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SATCOM cybersecurity is complex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SATCOM and remote sensing vulnerable to internet-connected attacks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6C81C96E-26A8-46F4-95C8-C2595A81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UNCLASSIFIED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AA6191-DE49-40BB-87AB-4D274EBB3C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782" b="-18844"/>
          <a:stretch/>
        </p:blipFill>
        <p:spPr>
          <a:xfrm>
            <a:off x="-77203" y="-89940"/>
            <a:ext cx="1028900" cy="14093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3D9B25-8435-41A4-9F77-95F3AC5016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15" y="92995"/>
            <a:ext cx="827404" cy="82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19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D7C8FA1D-8BD1-4FB3-BEA2-FA392EE25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7520" y="184852"/>
            <a:ext cx="204895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085288"/>
                </a:solidFill>
                <a:latin typeface="Franklin Gothic Demi" panose="020B0703020102020204" pitchFamily="34" charset="0"/>
              </a:rPr>
              <a:t>Mitigation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5E2BD0-C779-423A-9EC8-FE07E6E99C02}"/>
              </a:ext>
            </a:extLst>
          </p:cNvPr>
          <p:cNvCxnSpPr>
            <a:cxnSpLocks/>
          </p:cNvCxnSpPr>
          <p:nvPr/>
        </p:nvCxnSpPr>
        <p:spPr>
          <a:xfrm>
            <a:off x="1569554" y="885273"/>
            <a:ext cx="7558502" cy="0"/>
          </a:xfrm>
          <a:prstGeom prst="line">
            <a:avLst/>
          </a:prstGeom>
          <a:ln w="12700">
            <a:solidFill>
              <a:srgbClr val="C0C2C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853460E-B554-4A05-9386-91EA044D3039}"/>
              </a:ext>
            </a:extLst>
          </p:cNvPr>
          <p:cNvSpPr txBox="1"/>
          <p:nvPr/>
        </p:nvSpPr>
        <p:spPr>
          <a:xfrm>
            <a:off x="1" y="1282148"/>
            <a:ext cx="9144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REPORTING</a:t>
            </a:r>
          </a:p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CISA: https://us-cert.cisa.gov/report</a:t>
            </a:r>
          </a:p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FBI:  fbi.gov/contact-us/field-offices  or 855-292-3937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Resources</a:t>
            </a:r>
          </a:p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CISA.GOV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8E182CD-3AF8-4C2A-8A59-F066AE23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UNCLASSIFIED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085BA0-CE1B-4DC9-A40B-55F48D9BAF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782" b="-18844"/>
          <a:stretch/>
        </p:blipFill>
        <p:spPr>
          <a:xfrm>
            <a:off x="-77203" y="-89940"/>
            <a:ext cx="1028900" cy="14093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97AF4D-7789-4C49-9FCA-5F4AB986FA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15" y="92995"/>
            <a:ext cx="827404" cy="82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88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5E2BD0-C779-423A-9EC8-FE07E6E99C02}"/>
              </a:ext>
            </a:extLst>
          </p:cNvPr>
          <p:cNvCxnSpPr>
            <a:cxnSpLocks/>
          </p:cNvCxnSpPr>
          <p:nvPr/>
        </p:nvCxnSpPr>
        <p:spPr>
          <a:xfrm>
            <a:off x="1569554" y="885273"/>
            <a:ext cx="7558502" cy="0"/>
          </a:xfrm>
          <a:prstGeom prst="line">
            <a:avLst/>
          </a:prstGeom>
          <a:ln w="12700">
            <a:solidFill>
              <a:srgbClr val="C0C2C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6B6FFCB-70F5-4613-8C90-03D64180BC33}"/>
              </a:ext>
            </a:extLst>
          </p:cNvPr>
          <p:cNvSpPr txBox="1"/>
          <p:nvPr/>
        </p:nvSpPr>
        <p:spPr>
          <a:xfrm>
            <a:off x="164891" y="526648"/>
            <a:ext cx="8763755" cy="5847755"/>
          </a:xfrm>
          <a:prstGeom prst="rect">
            <a:avLst/>
          </a:prstGeom>
          <a:noFill/>
        </p:spPr>
        <p:txBody>
          <a:bodyPr wrap="square" lIns="1920240" tIns="640080" bIns="0" rtlCol="0" anchor="ctr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Definitions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Russia-Ukraine Conflict and Cyber-vulnerabilities of Space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General Cyber Threats to Space Systems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SATCOM: Relationship to Remote Sensing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Remote Sensing-Specific Cyber Vulnerabilities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Example 1: Energy Sector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Example 2: Food and Agriculture Sector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Mitigation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Q&amp;A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10D919B2-3143-4AED-922C-E0E851DB5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UNCLASSIFIED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32129E-64E9-4531-B364-05D7AD1C04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782" b="-18844"/>
          <a:stretch/>
        </p:blipFill>
        <p:spPr>
          <a:xfrm>
            <a:off x="-77203" y="-89940"/>
            <a:ext cx="1028900" cy="14093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C3C51B-7147-4781-B361-33C872D3EB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15" y="92995"/>
            <a:ext cx="827404" cy="827404"/>
          </a:xfrm>
          <a:prstGeom prst="rect">
            <a:avLst/>
          </a:prstGeom>
        </p:spPr>
      </p:pic>
      <p:sp>
        <p:nvSpPr>
          <p:cNvPr id="5" name="Title 6">
            <a:extLst>
              <a:ext uri="{FF2B5EF4-FFF2-40B4-BE49-F238E27FC236}">
                <a16:creationId xmlns:a16="http://schemas.microsoft.com/office/drawing/2014/main" id="{D7C8FA1D-8BD1-4FB3-BEA2-FA392EE25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664" y="212925"/>
            <a:ext cx="757444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85288"/>
                </a:solidFill>
                <a:latin typeface="Franklin Gothic Demi" panose="020B0703020102020204" pitchFamily="34" charset="0"/>
              </a:rPr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835664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59CE872-5997-4AD2-93FF-19065D17F12C}"/>
              </a:ext>
            </a:extLst>
          </p:cNvPr>
          <p:cNvSpPr txBox="1"/>
          <p:nvPr/>
        </p:nvSpPr>
        <p:spPr>
          <a:xfrm>
            <a:off x="1124607" y="2975321"/>
            <a:ext cx="6957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300" dirty="0">
                <a:latin typeface="Franklin Gothic Demi Cond" panose="020B0706030402020204" pitchFamily="34" charset="0"/>
              </a:rPr>
              <a:t>QUESTIONS?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0D8887-CE3A-4E7D-A209-5F6306204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876004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D7C8FA1D-8BD1-4FB3-BEA2-FA392EE25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3790" y="169641"/>
            <a:ext cx="219643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solidFill>
                  <a:srgbClr val="085288"/>
                </a:solidFill>
                <a:latin typeface="Franklin Gothic Demi" panose="020B0703020102020204" pitchFamily="34" charset="0"/>
              </a:rPr>
              <a:t> </a:t>
            </a:r>
            <a:r>
              <a:rPr lang="en-US" sz="3200" dirty="0">
                <a:solidFill>
                  <a:srgbClr val="085288"/>
                </a:solidFill>
                <a:latin typeface="Franklin Gothic Demi" panose="020B0703020102020204" pitchFamily="34" charset="0"/>
              </a:rPr>
              <a:t>Definitions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5E2BD0-C779-423A-9EC8-FE07E6E99C02}"/>
              </a:ext>
            </a:extLst>
          </p:cNvPr>
          <p:cNvCxnSpPr>
            <a:cxnSpLocks/>
          </p:cNvCxnSpPr>
          <p:nvPr/>
        </p:nvCxnSpPr>
        <p:spPr>
          <a:xfrm>
            <a:off x="1569554" y="885273"/>
            <a:ext cx="7558502" cy="0"/>
          </a:xfrm>
          <a:prstGeom prst="line">
            <a:avLst/>
          </a:prstGeom>
          <a:ln w="12700">
            <a:solidFill>
              <a:srgbClr val="C0C2C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6B6FFCB-70F5-4613-8C90-03D64180BC33}"/>
              </a:ext>
            </a:extLst>
          </p:cNvPr>
          <p:cNvSpPr txBox="1"/>
          <p:nvPr/>
        </p:nvSpPr>
        <p:spPr>
          <a:xfrm>
            <a:off x="190122" y="1071074"/>
            <a:ext cx="876375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Space System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The totality of components working together to perform a task in space-based environment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Varied in complexity: Can be a single small satellite or a mega constellation comprised of thousands of satellites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In SATCOM and Remote Sensing, typically includes sensors and receivers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SATCOM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Shorthand for “Satellite Communications”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Any communication link involving a satellite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Remote Sensing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USGS:  The process of detecting and monitoring the physical characteristics of an area by measuring its reflected and emitted radiation at a distance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This unenhanced data can be processed into imagery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Special sensors such as cameras remotely collect and transmit that data 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Imagery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A visual depiction of the data collected by the remote sensors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Can be a photograph, video, or image otherwise depicting the energy reflected from the Earth  </a:t>
            </a:r>
          </a:p>
          <a:p>
            <a:pPr lvl="1">
              <a:spcAft>
                <a:spcPts val="600"/>
              </a:spcAft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 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6182309F-A706-4F5A-99FE-74DCF4712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UNCLASSIFIED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C4B551-F303-46D2-B9B6-54C95E9167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782" b="-18844"/>
          <a:stretch/>
        </p:blipFill>
        <p:spPr>
          <a:xfrm>
            <a:off x="-77203" y="-89940"/>
            <a:ext cx="1028900" cy="14093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8C3D08-E9B2-4E1B-A7B6-287CD5B646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15" y="92995"/>
            <a:ext cx="827404" cy="82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08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2B307-B2DE-484F-99CE-EFA81243A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dirty="0"/>
              <a:t>What is Commercial GEOINT?</a:t>
            </a:r>
          </a:p>
        </p:txBody>
      </p:sp>
      <p:sp>
        <p:nvSpPr>
          <p:cNvPr id="5" name="Content Placeholder 59">
            <a:extLst>
              <a:ext uri="{FF2B5EF4-FFF2-40B4-BE49-F238E27FC236}">
                <a16:creationId xmlns:a16="http://schemas.microsoft.com/office/drawing/2014/main" id="{87FFDF24-6F75-4C20-8F65-E00AC173003C}"/>
              </a:ext>
            </a:extLst>
          </p:cNvPr>
          <p:cNvSpPr txBox="1">
            <a:spLocks/>
          </p:cNvSpPr>
          <p:nvPr/>
        </p:nvSpPr>
        <p:spPr>
          <a:xfrm>
            <a:off x="5942596" y="4289785"/>
            <a:ext cx="2577891" cy="139639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90551" indent="-380982" algn="l" defTabSz="1219139" rtl="0" eaLnBrk="1" latinLnBrk="0" hangingPunct="1">
              <a:spcBef>
                <a:spcPct val="20000"/>
              </a:spcBef>
              <a:buClr>
                <a:srgbClr val="37A5AC"/>
              </a:buClr>
              <a:buFont typeface="Arial" panose="020B0604020202020204" pitchFamily="34" charset="0"/>
              <a:buChar char="►"/>
              <a:defRPr sz="1867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600121" indent="-380982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709" indent="0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7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063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67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632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169069" defTabSz="914354">
              <a:buClr>
                <a:srgbClr val="37A5AC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414042"/>
                </a:solidFill>
              </a:rPr>
              <a:t>Structured Observations</a:t>
            </a:r>
          </a:p>
          <a:p>
            <a:pPr marL="257175" indent="-169069">
              <a:buClr>
                <a:srgbClr val="37A5AC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414042"/>
                </a:solidFill>
              </a:rPr>
              <a:t>Location Services</a:t>
            </a:r>
          </a:p>
          <a:p>
            <a:pPr marL="257175" indent="-169069" defTabSz="914354">
              <a:buClr>
                <a:srgbClr val="37A5AC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414042"/>
                </a:solidFill>
              </a:rPr>
              <a:t>Indications &amp; Warning</a:t>
            </a:r>
          </a:p>
          <a:p>
            <a:pPr marL="257175" indent="-169069" defTabSz="914354">
              <a:buClr>
                <a:srgbClr val="37A5AC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414042"/>
                </a:solidFill>
              </a:rPr>
              <a:t>Crowdsourced Content</a:t>
            </a:r>
          </a:p>
          <a:p>
            <a:pPr marL="257175" indent="-169069" defTabSz="914354">
              <a:buClr>
                <a:srgbClr val="37A5AC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414042"/>
                </a:solidFill>
              </a:rPr>
              <a:t>Area Search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2FC82E-84AF-4854-88DD-E0A67EEDAEAB}"/>
              </a:ext>
            </a:extLst>
          </p:cNvPr>
          <p:cNvSpPr/>
          <p:nvPr/>
        </p:nvSpPr>
        <p:spPr>
          <a:xfrm>
            <a:off x="0" y="2857136"/>
            <a:ext cx="9144000" cy="968490"/>
          </a:xfrm>
          <a:prstGeom prst="rect">
            <a:avLst/>
          </a:prstGeom>
          <a:solidFill>
            <a:srgbClr val="1930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650F617-F96A-4C28-953F-6A39483EA5A7}"/>
              </a:ext>
            </a:extLst>
          </p:cNvPr>
          <p:cNvSpPr/>
          <p:nvPr/>
        </p:nvSpPr>
        <p:spPr>
          <a:xfrm>
            <a:off x="749036" y="2532628"/>
            <a:ext cx="1589152" cy="1589152"/>
          </a:xfrm>
          <a:prstGeom prst="ellipse">
            <a:avLst/>
          </a:prstGeom>
          <a:solidFill>
            <a:schemeClr val="bg1"/>
          </a:solidFill>
          <a:ln w="73025">
            <a:solidFill>
              <a:srgbClr val="31A6A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3B8D921-C3E1-4F72-9227-4C23D9AF15DD}"/>
              </a:ext>
            </a:extLst>
          </p:cNvPr>
          <p:cNvSpPr/>
          <p:nvPr/>
        </p:nvSpPr>
        <p:spPr>
          <a:xfrm>
            <a:off x="6217538" y="2564458"/>
            <a:ext cx="1589152" cy="1589152"/>
          </a:xfrm>
          <a:prstGeom prst="ellipse">
            <a:avLst/>
          </a:prstGeom>
          <a:solidFill>
            <a:schemeClr val="bg1"/>
          </a:solidFill>
          <a:ln w="73025">
            <a:solidFill>
              <a:srgbClr val="31A6A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11F87E6-7A0A-4EF0-A3C0-6C7F4F33C69B}"/>
              </a:ext>
            </a:extLst>
          </p:cNvPr>
          <p:cNvSpPr/>
          <p:nvPr/>
        </p:nvSpPr>
        <p:spPr>
          <a:xfrm>
            <a:off x="3447192" y="2532628"/>
            <a:ext cx="1589152" cy="1589152"/>
          </a:xfrm>
          <a:prstGeom prst="ellipse">
            <a:avLst/>
          </a:prstGeom>
          <a:solidFill>
            <a:schemeClr val="bg1"/>
          </a:solidFill>
          <a:ln w="73025">
            <a:solidFill>
              <a:srgbClr val="31A6A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F492E1-3A63-4917-AD3A-219FC5505764}"/>
              </a:ext>
            </a:extLst>
          </p:cNvPr>
          <p:cNvSpPr txBox="1"/>
          <p:nvPr/>
        </p:nvSpPr>
        <p:spPr>
          <a:xfrm>
            <a:off x="1016941" y="2132942"/>
            <a:ext cx="1036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dirty="0">
                <a:solidFill>
                  <a:srgbClr val="414042"/>
                </a:solidFill>
                <a:latin typeface="Franklin Gothic Medium Cond" panose="020B0606030402020204" pitchFamily="34" charset="0"/>
              </a:rPr>
              <a:t>IMAGERY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B3C0EF-70CE-4B4F-B864-3820CF3BDC85}"/>
              </a:ext>
            </a:extLst>
          </p:cNvPr>
          <p:cNvSpPr txBox="1"/>
          <p:nvPr/>
        </p:nvSpPr>
        <p:spPr>
          <a:xfrm>
            <a:off x="3673207" y="1912912"/>
            <a:ext cx="1127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dirty="0">
                <a:solidFill>
                  <a:srgbClr val="414042"/>
                </a:solidFill>
                <a:latin typeface="Franklin Gothic Medium Cond" panose="020B0606030402020204" pitchFamily="34" charset="0"/>
              </a:rPr>
              <a:t>MAP FEATURES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A79305-124E-43BF-A98D-987D69681D19}"/>
              </a:ext>
            </a:extLst>
          </p:cNvPr>
          <p:cNvSpPr txBox="1"/>
          <p:nvPr/>
        </p:nvSpPr>
        <p:spPr>
          <a:xfrm>
            <a:off x="6311711" y="1916191"/>
            <a:ext cx="1400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dirty="0">
                <a:solidFill>
                  <a:srgbClr val="414042"/>
                </a:solidFill>
                <a:latin typeface="Franklin Gothic Medium Cond" panose="020B0606030402020204" pitchFamily="34" charset="0"/>
              </a:rPr>
              <a:t>ANALYTIC SERVICES</a:t>
            </a:r>
          </a:p>
        </p:txBody>
      </p:sp>
      <p:sp>
        <p:nvSpPr>
          <p:cNvPr id="16" name="Content Placeholder 59">
            <a:extLst>
              <a:ext uri="{FF2B5EF4-FFF2-40B4-BE49-F238E27FC236}">
                <a16:creationId xmlns:a16="http://schemas.microsoft.com/office/drawing/2014/main" id="{C388BAA2-ECC0-474F-9A4F-EFE5D0B59990}"/>
              </a:ext>
            </a:extLst>
          </p:cNvPr>
          <p:cNvSpPr txBox="1">
            <a:spLocks/>
          </p:cNvSpPr>
          <p:nvPr/>
        </p:nvSpPr>
        <p:spPr>
          <a:xfrm>
            <a:off x="3447192" y="4304133"/>
            <a:ext cx="2330764" cy="127482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90551" indent="-380982" algn="l" defTabSz="1219139" rtl="0" eaLnBrk="1" latinLnBrk="0" hangingPunct="1">
              <a:spcBef>
                <a:spcPct val="20000"/>
              </a:spcBef>
              <a:buClr>
                <a:srgbClr val="37A5AC"/>
              </a:buClr>
              <a:buFont typeface="Arial" panose="020B0604020202020204" pitchFamily="34" charset="0"/>
              <a:buChar char="►"/>
              <a:defRPr sz="1867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600121" indent="-380982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709" indent="0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7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063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67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632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169069" defTabSz="914354">
              <a:buClr>
                <a:srgbClr val="37A5AC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414042"/>
                </a:solidFill>
              </a:rPr>
              <a:t>3D Topography</a:t>
            </a:r>
          </a:p>
          <a:p>
            <a:pPr marL="257175" indent="-169069" defTabSz="914354">
              <a:buClr>
                <a:srgbClr val="37A5AC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414042"/>
                </a:solidFill>
              </a:rPr>
              <a:t>Bathymetry</a:t>
            </a:r>
          </a:p>
          <a:p>
            <a:pPr marL="257175" indent="-169069" defTabSz="914354">
              <a:buClr>
                <a:srgbClr val="37A5AC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414042"/>
                </a:solidFill>
              </a:rPr>
              <a:t>Aeronautical</a:t>
            </a:r>
          </a:p>
          <a:p>
            <a:pPr marL="257175" indent="-169069" defTabSz="914354">
              <a:buClr>
                <a:srgbClr val="37A5AC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414042"/>
                </a:solidFill>
              </a:rPr>
              <a:t>Gravity field</a:t>
            </a:r>
          </a:p>
          <a:p>
            <a:pPr marL="257175" indent="-169069" defTabSz="914354">
              <a:buClr>
                <a:srgbClr val="37A5AC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414042"/>
                </a:solidFill>
              </a:rPr>
              <a:t>Magnetic field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EEFA5DA-96E1-4FDA-A95A-082E178389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670" y="2800167"/>
            <a:ext cx="988867" cy="9888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1206C12-EC55-4BE4-A364-43A6115DAA5C}"/>
              </a:ext>
            </a:extLst>
          </p:cNvPr>
          <p:cNvGrpSpPr/>
          <p:nvPr/>
        </p:nvGrpSpPr>
        <p:grpSpPr>
          <a:xfrm>
            <a:off x="6438019" y="2993311"/>
            <a:ext cx="1148189" cy="687563"/>
            <a:chOff x="696994" y="1343231"/>
            <a:chExt cx="2063900" cy="115703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4567F3A-1F3E-4ED5-846F-9A0725D04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6994" y="1343231"/>
              <a:ext cx="2063900" cy="115703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62097B7-BE59-4F27-96D2-5B6452CE3887}"/>
                </a:ext>
              </a:extLst>
            </p:cNvPr>
            <p:cNvSpPr/>
            <p:nvPr/>
          </p:nvSpPr>
          <p:spPr>
            <a:xfrm>
              <a:off x="1513490" y="1579869"/>
              <a:ext cx="269959" cy="269959"/>
            </a:xfrm>
            <a:prstGeom prst="ellipse">
              <a:avLst/>
            </a:prstGeom>
            <a:noFill/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B690E18-AD7D-43E7-81DF-AD0AFF3658BA}"/>
                </a:ext>
              </a:extLst>
            </p:cNvPr>
            <p:cNvSpPr/>
            <p:nvPr/>
          </p:nvSpPr>
          <p:spPr>
            <a:xfrm>
              <a:off x="1853413" y="2047322"/>
              <a:ext cx="269959" cy="269959"/>
            </a:xfrm>
            <a:prstGeom prst="ellipse">
              <a:avLst/>
            </a:prstGeom>
            <a:noFill/>
            <a:ln w="31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9DFA59F6-18F6-45CD-9914-AD7A5AAFC6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546" y="2770677"/>
            <a:ext cx="1058940" cy="1058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2948175F-0A35-4726-B712-C0B520464939}"/>
              </a:ext>
            </a:extLst>
          </p:cNvPr>
          <p:cNvSpPr txBox="1">
            <a:spLocks/>
          </p:cNvSpPr>
          <p:nvPr/>
        </p:nvSpPr>
        <p:spPr>
          <a:xfrm>
            <a:off x="7800960" y="6508300"/>
            <a:ext cx="1428780" cy="172994"/>
          </a:xfrm>
          <a:prstGeom prst="rect">
            <a:avLst/>
          </a:prstGeom>
        </p:spPr>
        <p:txBody>
          <a:bodyPr/>
          <a:lstStyle>
            <a:lvl1pPr marL="0" indent="0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90551" indent="-380982" algn="l" defTabSz="1219139" rtl="0" eaLnBrk="1" latinLnBrk="0" hangingPunct="1">
              <a:spcBef>
                <a:spcPct val="20000"/>
              </a:spcBef>
              <a:buClr>
                <a:srgbClr val="37A5AC"/>
              </a:buClr>
              <a:buFont typeface="Arial" panose="020B0604020202020204" pitchFamily="34" charset="0"/>
              <a:buChar char="►"/>
              <a:defRPr sz="1867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600121" indent="-380982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709" indent="0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7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063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67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632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n-US" sz="675" dirty="0">
                <a:latin typeface="Arial Narrow" panose="020B0606020202030204" pitchFamily="34" charset="0"/>
              </a:rPr>
              <a:t>Approved for Public Release, 22-533</a:t>
            </a:r>
          </a:p>
        </p:txBody>
      </p: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8AE25881-5DAE-48ED-9526-AB4107286D69}"/>
              </a:ext>
            </a:extLst>
          </p:cNvPr>
          <p:cNvSpPr txBox="1">
            <a:spLocks/>
          </p:cNvSpPr>
          <p:nvPr/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UNCLASSIFIED</a:t>
            </a:r>
          </a:p>
        </p:txBody>
      </p:sp>
      <p:sp>
        <p:nvSpPr>
          <p:cNvPr id="25" name="Content Placeholder 59">
            <a:extLst>
              <a:ext uri="{FF2B5EF4-FFF2-40B4-BE49-F238E27FC236}">
                <a16:creationId xmlns:a16="http://schemas.microsoft.com/office/drawing/2014/main" id="{6F0551DD-C345-4847-9E35-4C3B9CF28FB8}"/>
              </a:ext>
            </a:extLst>
          </p:cNvPr>
          <p:cNvSpPr txBox="1">
            <a:spLocks/>
          </p:cNvSpPr>
          <p:nvPr/>
        </p:nvSpPr>
        <p:spPr>
          <a:xfrm>
            <a:off x="726762" y="4297548"/>
            <a:ext cx="2330764" cy="127482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90551" indent="-380982" algn="l" defTabSz="1219139" rtl="0" eaLnBrk="1" latinLnBrk="0" hangingPunct="1">
              <a:spcBef>
                <a:spcPct val="20000"/>
              </a:spcBef>
              <a:buClr>
                <a:srgbClr val="37A5AC"/>
              </a:buClr>
              <a:buFont typeface="Arial" panose="020B0604020202020204" pitchFamily="34" charset="0"/>
              <a:buChar char="►"/>
              <a:defRPr sz="1867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600121" indent="-380982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709" indent="0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7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063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67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632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169069" defTabSz="914354">
              <a:buClr>
                <a:srgbClr val="37A5AC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414042"/>
                </a:solidFill>
              </a:rPr>
              <a:t>Electro-Optical</a:t>
            </a:r>
          </a:p>
          <a:p>
            <a:pPr marL="257175" indent="-169069" defTabSz="914354">
              <a:buClr>
                <a:srgbClr val="37A5AC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414042"/>
                </a:solidFill>
              </a:rPr>
              <a:t>Radar</a:t>
            </a:r>
          </a:p>
          <a:p>
            <a:pPr marL="257175" indent="-169069" defTabSz="914354">
              <a:buClr>
                <a:srgbClr val="37A5AC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414042"/>
                </a:solidFill>
              </a:rPr>
              <a:t>Hyperspectral</a:t>
            </a:r>
          </a:p>
          <a:p>
            <a:pPr marL="257175" indent="-169069" defTabSz="914354">
              <a:buClr>
                <a:srgbClr val="37A5AC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1350" dirty="0" err="1">
                <a:solidFill>
                  <a:srgbClr val="414042"/>
                </a:solidFill>
              </a:rPr>
              <a:t>Infared</a:t>
            </a:r>
            <a:endParaRPr lang="en-US" sz="1350" dirty="0">
              <a:solidFill>
                <a:srgbClr val="414042"/>
              </a:solidFill>
            </a:endParaRPr>
          </a:p>
          <a:p>
            <a:pPr marL="257175" indent="-169069" defTabSz="914354">
              <a:buClr>
                <a:srgbClr val="37A5AC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414042"/>
                </a:solidFill>
              </a:rPr>
              <a:t>Persistent</a:t>
            </a:r>
          </a:p>
        </p:txBody>
      </p:sp>
    </p:spTree>
    <p:extLst>
      <p:ext uri="{BB962C8B-B14F-4D97-AF65-F5344CB8AC3E}">
        <p14:creationId xmlns:p14="http://schemas.microsoft.com/office/powerpoint/2010/main" val="138878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le 1">
            <a:extLst>
              <a:ext uri="{FF2B5EF4-FFF2-40B4-BE49-F238E27FC236}">
                <a16:creationId xmlns:a16="http://schemas.microsoft.com/office/drawing/2014/main" id="{06C4D341-2CBD-4ED5-8F9C-DD9A6ECB2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12657"/>
            <a:ext cx="82296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/>
              <a:t>What Information and Knowledge Services Will Provide…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1B1805-0CDC-4171-9CB0-7AFDD8980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29" y="1577330"/>
            <a:ext cx="8712342" cy="37033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0647CE42-37C9-499D-8B7E-5B30D52FECD6}"/>
              </a:ext>
            </a:extLst>
          </p:cNvPr>
          <p:cNvSpPr txBox="1">
            <a:spLocks/>
          </p:cNvSpPr>
          <p:nvPr/>
        </p:nvSpPr>
        <p:spPr>
          <a:xfrm>
            <a:off x="7818803" y="6578638"/>
            <a:ext cx="1428780" cy="172994"/>
          </a:xfrm>
          <a:prstGeom prst="rect">
            <a:avLst/>
          </a:prstGeom>
        </p:spPr>
        <p:txBody>
          <a:bodyPr/>
          <a:lstStyle>
            <a:lvl1pPr marL="0" indent="0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90551" indent="-380982" algn="l" defTabSz="1219139" rtl="0" eaLnBrk="1" latinLnBrk="0" hangingPunct="1">
              <a:spcBef>
                <a:spcPct val="20000"/>
              </a:spcBef>
              <a:buClr>
                <a:srgbClr val="37A5AC"/>
              </a:buClr>
              <a:buFont typeface="Arial" panose="020B0604020202020204" pitchFamily="34" charset="0"/>
              <a:buChar char="►"/>
              <a:defRPr sz="1867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600121" indent="-380982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709" indent="0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7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063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67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632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3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en-US" sz="675" dirty="0">
                <a:latin typeface="Arial Narrow" panose="020B0606020202030204" pitchFamily="34" charset="0"/>
              </a:rPr>
              <a:t>Approved for Public Release, 22-533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70820E8-DE0E-4C94-BFF9-C44AE6CB2A99}"/>
              </a:ext>
            </a:extLst>
          </p:cNvPr>
          <p:cNvSpPr txBox="1">
            <a:spLocks/>
          </p:cNvSpPr>
          <p:nvPr/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38302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D7C8FA1D-8BD1-4FB3-BEA2-FA392EE25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6661" y="189098"/>
            <a:ext cx="546995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085288"/>
                </a:solidFill>
                <a:latin typeface="Franklin Gothic Demi" panose="020B0703020102020204" pitchFamily="34" charset="0"/>
              </a:rPr>
              <a:t>Space System Attack Vectors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5E2BD0-C779-423A-9EC8-FE07E6E99C02}"/>
              </a:ext>
            </a:extLst>
          </p:cNvPr>
          <p:cNvCxnSpPr>
            <a:cxnSpLocks/>
          </p:cNvCxnSpPr>
          <p:nvPr/>
        </p:nvCxnSpPr>
        <p:spPr>
          <a:xfrm>
            <a:off x="1569554" y="885273"/>
            <a:ext cx="7558502" cy="0"/>
          </a:xfrm>
          <a:prstGeom prst="line">
            <a:avLst/>
          </a:prstGeom>
          <a:ln w="12700">
            <a:solidFill>
              <a:srgbClr val="C0C2C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6B6FFCB-70F5-4613-8C90-03D64180BC33}"/>
              </a:ext>
            </a:extLst>
          </p:cNvPr>
          <p:cNvSpPr txBox="1"/>
          <p:nvPr/>
        </p:nvSpPr>
        <p:spPr>
          <a:xfrm>
            <a:off x="1528025" y="1009314"/>
            <a:ext cx="4218916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Segments Vulnerable to Cyberattack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Ground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Space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Link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4472C4">
                    <a:lumMod val="75000"/>
                  </a:srgbClr>
                </a:solidFill>
                <a:latin typeface="Franklin Gothic Demi Cond" panose="020B0706030402020204" pitchFamily="34" charset="0"/>
              </a:rPr>
              <a:t>User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Franklin Gothic Demi Cond" panose="020B07060304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Franklin Gothic Demi Cond" panose="020B07060304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Vulnerable Owners/Operators: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Government/Civil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Military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Commercial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Franklin Gothic Demi Cond" panose="020B07060304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Russia/Ukraine Conflict: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Ground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Link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4472C4">
                    <a:lumMod val="75000"/>
                  </a:srgbClr>
                </a:solidFill>
                <a:latin typeface="Franklin Gothic Demi Cond" panose="020B0706030402020204" pitchFamily="34" charset="0"/>
              </a:rPr>
              <a:t>User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Franklin Gothic Demi Cond" panose="020B070603040202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Franklin Gothic Demi Cond" panose="020B0706030402020204" pitchFamily="34" charset="0"/>
              <a:ea typeface="+mn-ea"/>
              <a:cs typeface="+mn-cs"/>
            </a:endParaRPr>
          </a:p>
        </p:txBody>
      </p:sp>
      <p:grpSp>
        <p:nvGrpSpPr>
          <p:cNvPr id="17" name="Graphic 9" descr="Transfer with solid fill">
            <a:extLst>
              <a:ext uri="{FF2B5EF4-FFF2-40B4-BE49-F238E27FC236}">
                <a16:creationId xmlns:a16="http://schemas.microsoft.com/office/drawing/2014/main" id="{C7E67393-F0E9-41C1-920A-99441675D355}"/>
              </a:ext>
            </a:extLst>
          </p:cNvPr>
          <p:cNvGrpSpPr/>
          <p:nvPr/>
        </p:nvGrpSpPr>
        <p:grpSpPr>
          <a:xfrm rot="18791948">
            <a:off x="5104229" y="3168730"/>
            <a:ext cx="2473010" cy="914400"/>
            <a:chOff x="5417868" y="2521800"/>
            <a:chExt cx="914400" cy="9144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53AE7E0-6DD2-452B-948C-7FDF37947870}"/>
                </a:ext>
              </a:extLst>
            </p:cNvPr>
            <p:cNvSpPr/>
            <p:nvPr/>
          </p:nvSpPr>
          <p:spPr>
            <a:xfrm>
              <a:off x="5455968" y="2970187"/>
              <a:ext cx="838174" cy="323112"/>
            </a:xfrm>
            <a:custGeom>
              <a:avLst/>
              <a:gdLst>
                <a:gd name="connsiteX0" fmla="*/ 28575 w 838174"/>
                <a:gd name="connsiteY0" fmla="*/ 132638 h 323112"/>
                <a:gd name="connsiteX1" fmla="*/ 740664 w 838174"/>
                <a:gd name="connsiteY1" fmla="*/ 132638 h 323112"/>
                <a:gd name="connsiteX2" fmla="*/ 656082 w 838174"/>
                <a:gd name="connsiteY2" fmla="*/ 48056 h 323112"/>
                <a:gd name="connsiteX3" fmla="*/ 657508 w 838174"/>
                <a:gd name="connsiteY3" fmla="*/ 7670 h 323112"/>
                <a:gd name="connsiteX4" fmla="*/ 696468 w 838174"/>
                <a:gd name="connsiteY4" fmla="*/ 7670 h 323112"/>
                <a:gd name="connsiteX5" fmla="*/ 829818 w 838174"/>
                <a:gd name="connsiteY5" fmla="*/ 141020 h 323112"/>
                <a:gd name="connsiteX6" fmla="*/ 829818 w 838174"/>
                <a:gd name="connsiteY6" fmla="*/ 181406 h 323112"/>
                <a:gd name="connsiteX7" fmla="*/ 696468 w 838174"/>
                <a:gd name="connsiteY7" fmla="*/ 314756 h 323112"/>
                <a:gd name="connsiteX8" fmla="*/ 656082 w 838174"/>
                <a:gd name="connsiteY8" fmla="*/ 314756 h 323112"/>
                <a:gd name="connsiteX9" fmla="*/ 656082 w 838174"/>
                <a:gd name="connsiteY9" fmla="*/ 274370 h 323112"/>
                <a:gd name="connsiteX10" fmla="*/ 740664 w 838174"/>
                <a:gd name="connsiteY10" fmla="*/ 189788 h 323112"/>
                <a:gd name="connsiteX11" fmla="*/ 28575 w 838174"/>
                <a:gd name="connsiteY11" fmla="*/ 189788 h 323112"/>
                <a:gd name="connsiteX12" fmla="*/ 0 w 838174"/>
                <a:gd name="connsiteY12" fmla="*/ 161213 h 323112"/>
                <a:gd name="connsiteX13" fmla="*/ 28575 w 838174"/>
                <a:gd name="connsiteY13" fmla="*/ 132638 h 323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38174" h="323112">
                  <a:moveTo>
                    <a:pt x="28575" y="132638"/>
                  </a:moveTo>
                  <a:lnTo>
                    <a:pt x="740664" y="132638"/>
                  </a:lnTo>
                  <a:lnTo>
                    <a:pt x="656082" y="48056"/>
                  </a:lnTo>
                  <a:cubicBezTo>
                    <a:pt x="645324" y="36509"/>
                    <a:pt x="645962" y="18428"/>
                    <a:pt x="657508" y="7670"/>
                  </a:cubicBezTo>
                  <a:cubicBezTo>
                    <a:pt x="668482" y="-2557"/>
                    <a:pt x="685494" y="-2557"/>
                    <a:pt x="696468" y="7670"/>
                  </a:cubicBezTo>
                  <a:lnTo>
                    <a:pt x="829818" y="141020"/>
                  </a:lnTo>
                  <a:cubicBezTo>
                    <a:pt x="840960" y="152176"/>
                    <a:pt x="840960" y="170249"/>
                    <a:pt x="829818" y="181406"/>
                  </a:cubicBezTo>
                  <a:lnTo>
                    <a:pt x="696468" y="314756"/>
                  </a:lnTo>
                  <a:cubicBezTo>
                    <a:pt x="685311" y="325898"/>
                    <a:pt x="667239" y="325898"/>
                    <a:pt x="656082" y="314756"/>
                  </a:cubicBezTo>
                  <a:cubicBezTo>
                    <a:pt x="644940" y="303599"/>
                    <a:pt x="644940" y="285526"/>
                    <a:pt x="656082" y="274370"/>
                  </a:cubicBezTo>
                  <a:lnTo>
                    <a:pt x="740664" y="189788"/>
                  </a:lnTo>
                  <a:lnTo>
                    <a:pt x="28575" y="189788"/>
                  </a:lnTo>
                  <a:cubicBezTo>
                    <a:pt x="12794" y="189788"/>
                    <a:pt x="0" y="176994"/>
                    <a:pt x="0" y="161213"/>
                  </a:cubicBezTo>
                  <a:cubicBezTo>
                    <a:pt x="0" y="145431"/>
                    <a:pt x="12794" y="132638"/>
                    <a:pt x="28575" y="13263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66E277F-DD44-41FE-821F-671B44420931}"/>
                </a:ext>
              </a:extLst>
            </p:cNvPr>
            <p:cNvSpPr/>
            <p:nvPr/>
          </p:nvSpPr>
          <p:spPr>
            <a:xfrm>
              <a:off x="5455993" y="2663961"/>
              <a:ext cx="838174" cy="324537"/>
            </a:xfrm>
            <a:custGeom>
              <a:avLst/>
              <a:gdLst>
                <a:gd name="connsiteX0" fmla="*/ 809600 w 838174"/>
                <a:gd name="connsiteY0" fmla="*/ 134063 h 324537"/>
                <a:gd name="connsiteX1" fmla="*/ 97511 w 838174"/>
                <a:gd name="connsiteY1" fmla="*/ 134063 h 324537"/>
                <a:gd name="connsiteX2" fmla="*/ 182093 w 838174"/>
                <a:gd name="connsiteY2" fmla="*/ 49481 h 324537"/>
                <a:gd name="connsiteX3" fmla="*/ 183519 w 838174"/>
                <a:gd name="connsiteY3" fmla="*/ 9095 h 324537"/>
                <a:gd name="connsiteX4" fmla="*/ 143133 w 838174"/>
                <a:gd name="connsiteY4" fmla="*/ 7669 h 324537"/>
                <a:gd name="connsiteX5" fmla="*/ 141707 w 838174"/>
                <a:gd name="connsiteY5" fmla="*/ 9095 h 324537"/>
                <a:gd name="connsiteX6" fmla="*/ 8357 w 838174"/>
                <a:gd name="connsiteY6" fmla="*/ 142445 h 324537"/>
                <a:gd name="connsiteX7" fmla="*/ 8357 w 838174"/>
                <a:gd name="connsiteY7" fmla="*/ 182831 h 324537"/>
                <a:gd name="connsiteX8" fmla="*/ 141707 w 838174"/>
                <a:gd name="connsiteY8" fmla="*/ 316181 h 324537"/>
                <a:gd name="connsiteX9" fmla="*/ 182093 w 838174"/>
                <a:gd name="connsiteY9" fmla="*/ 316181 h 324537"/>
                <a:gd name="connsiteX10" fmla="*/ 182093 w 838174"/>
                <a:gd name="connsiteY10" fmla="*/ 275795 h 324537"/>
                <a:gd name="connsiteX11" fmla="*/ 97511 w 838174"/>
                <a:gd name="connsiteY11" fmla="*/ 191213 h 324537"/>
                <a:gd name="connsiteX12" fmla="*/ 809600 w 838174"/>
                <a:gd name="connsiteY12" fmla="*/ 191213 h 324537"/>
                <a:gd name="connsiteX13" fmla="*/ 838175 w 838174"/>
                <a:gd name="connsiteY13" fmla="*/ 162638 h 324537"/>
                <a:gd name="connsiteX14" fmla="*/ 809600 w 838174"/>
                <a:gd name="connsiteY14" fmla="*/ 134063 h 324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8174" h="324537">
                  <a:moveTo>
                    <a:pt x="809600" y="134063"/>
                  </a:moveTo>
                  <a:lnTo>
                    <a:pt x="97511" y="134063"/>
                  </a:lnTo>
                  <a:lnTo>
                    <a:pt x="182093" y="49481"/>
                  </a:lnTo>
                  <a:cubicBezTo>
                    <a:pt x="193639" y="38723"/>
                    <a:pt x="194277" y="20641"/>
                    <a:pt x="183519" y="9095"/>
                  </a:cubicBezTo>
                  <a:cubicBezTo>
                    <a:pt x="172760" y="-2451"/>
                    <a:pt x="154678" y="-3089"/>
                    <a:pt x="143133" y="7669"/>
                  </a:cubicBezTo>
                  <a:cubicBezTo>
                    <a:pt x="142640" y="8127"/>
                    <a:pt x="142165" y="8604"/>
                    <a:pt x="141707" y="9095"/>
                  </a:cubicBezTo>
                  <a:lnTo>
                    <a:pt x="8357" y="142445"/>
                  </a:lnTo>
                  <a:cubicBezTo>
                    <a:pt x="-2786" y="153602"/>
                    <a:pt x="-2786" y="171674"/>
                    <a:pt x="8357" y="182831"/>
                  </a:cubicBezTo>
                  <a:lnTo>
                    <a:pt x="141707" y="316181"/>
                  </a:lnTo>
                  <a:cubicBezTo>
                    <a:pt x="152863" y="327323"/>
                    <a:pt x="170936" y="327323"/>
                    <a:pt x="182093" y="316181"/>
                  </a:cubicBezTo>
                  <a:cubicBezTo>
                    <a:pt x="193235" y="305024"/>
                    <a:pt x="193235" y="286952"/>
                    <a:pt x="182093" y="275795"/>
                  </a:cubicBezTo>
                  <a:lnTo>
                    <a:pt x="97511" y="191213"/>
                  </a:lnTo>
                  <a:lnTo>
                    <a:pt x="809600" y="191213"/>
                  </a:lnTo>
                  <a:cubicBezTo>
                    <a:pt x="825382" y="191213"/>
                    <a:pt x="838175" y="178420"/>
                    <a:pt x="838175" y="162638"/>
                  </a:cubicBezTo>
                  <a:cubicBezTo>
                    <a:pt x="838175" y="146856"/>
                    <a:pt x="825382" y="134063"/>
                    <a:pt x="809600" y="13406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Graphic 11" descr="Satellite with solid fill">
            <a:extLst>
              <a:ext uri="{FF2B5EF4-FFF2-40B4-BE49-F238E27FC236}">
                <a16:creationId xmlns:a16="http://schemas.microsoft.com/office/drawing/2014/main" id="{400D544C-4ABD-4C1F-843B-3CF91B311FCE}"/>
              </a:ext>
            </a:extLst>
          </p:cNvPr>
          <p:cNvSpPr/>
          <p:nvPr/>
        </p:nvSpPr>
        <p:spPr>
          <a:xfrm>
            <a:off x="7408859" y="1621689"/>
            <a:ext cx="782954" cy="782002"/>
          </a:xfrm>
          <a:custGeom>
            <a:avLst/>
            <a:gdLst>
              <a:gd name="connsiteX0" fmla="*/ 536258 w 782954"/>
              <a:gd name="connsiteY0" fmla="*/ 718185 h 782002"/>
              <a:gd name="connsiteX1" fmla="*/ 617220 w 782954"/>
              <a:gd name="connsiteY1" fmla="*/ 637223 h 782002"/>
              <a:gd name="connsiteX2" fmla="*/ 643890 w 782954"/>
              <a:gd name="connsiteY2" fmla="*/ 663893 h 782002"/>
              <a:gd name="connsiteX3" fmla="*/ 562928 w 782954"/>
              <a:gd name="connsiteY3" fmla="*/ 744855 h 782002"/>
              <a:gd name="connsiteX4" fmla="*/ 536258 w 782954"/>
              <a:gd name="connsiteY4" fmla="*/ 718185 h 782002"/>
              <a:gd name="connsiteX5" fmla="*/ 508635 w 782954"/>
              <a:gd name="connsiteY5" fmla="*/ 529590 h 782002"/>
              <a:gd name="connsiteX6" fmla="*/ 535305 w 782954"/>
              <a:gd name="connsiteY6" fmla="*/ 556260 h 782002"/>
              <a:gd name="connsiteX7" fmla="*/ 454343 w 782954"/>
              <a:gd name="connsiteY7" fmla="*/ 637223 h 782002"/>
              <a:gd name="connsiteX8" fmla="*/ 427673 w 782954"/>
              <a:gd name="connsiteY8" fmla="*/ 610553 h 782002"/>
              <a:gd name="connsiteX9" fmla="*/ 508635 w 782954"/>
              <a:gd name="connsiteY9" fmla="*/ 529590 h 782002"/>
              <a:gd name="connsiteX10" fmla="*/ 610553 w 782954"/>
              <a:gd name="connsiteY10" fmla="*/ 428625 h 782002"/>
              <a:gd name="connsiteX11" fmla="*/ 637223 w 782954"/>
              <a:gd name="connsiteY11" fmla="*/ 455295 h 782002"/>
              <a:gd name="connsiteX12" fmla="*/ 562928 w 782954"/>
              <a:gd name="connsiteY12" fmla="*/ 529590 h 782002"/>
              <a:gd name="connsiteX13" fmla="*/ 536258 w 782954"/>
              <a:gd name="connsiteY13" fmla="*/ 502920 h 782002"/>
              <a:gd name="connsiteX14" fmla="*/ 610553 w 782954"/>
              <a:gd name="connsiteY14" fmla="*/ 428625 h 782002"/>
              <a:gd name="connsiteX15" fmla="*/ 589598 w 782954"/>
              <a:gd name="connsiteY15" fmla="*/ 610553 h 782002"/>
              <a:gd name="connsiteX16" fmla="*/ 508635 w 782954"/>
              <a:gd name="connsiteY16" fmla="*/ 691515 h 782002"/>
              <a:gd name="connsiteX17" fmla="*/ 481965 w 782954"/>
              <a:gd name="connsiteY17" fmla="*/ 664845 h 782002"/>
              <a:gd name="connsiteX18" fmla="*/ 562928 w 782954"/>
              <a:gd name="connsiteY18" fmla="*/ 583883 h 782002"/>
              <a:gd name="connsiteX19" fmla="*/ 589598 w 782954"/>
              <a:gd name="connsiteY19" fmla="*/ 610553 h 782002"/>
              <a:gd name="connsiteX20" fmla="*/ 589598 w 782954"/>
              <a:gd name="connsiteY20" fmla="*/ 556260 h 782002"/>
              <a:gd name="connsiteX21" fmla="*/ 663893 w 782954"/>
              <a:gd name="connsiteY21" fmla="*/ 481965 h 782002"/>
              <a:gd name="connsiteX22" fmla="*/ 690563 w 782954"/>
              <a:gd name="connsiteY22" fmla="*/ 508635 h 782002"/>
              <a:gd name="connsiteX23" fmla="*/ 616268 w 782954"/>
              <a:gd name="connsiteY23" fmla="*/ 582930 h 782002"/>
              <a:gd name="connsiteX24" fmla="*/ 589598 w 782954"/>
              <a:gd name="connsiteY24" fmla="*/ 556260 h 782002"/>
              <a:gd name="connsiteX25" fmla="*/ 670560 w 782954"/>
              <a:gd name="connsiteY25" fmla="*/ 637223 h 782002"/>
              <a:gd name="connsiteX26" fmla="*/ 643890 w 782954"/>
              <a:gd name="connsiteY26" fmla="*/ 610553 h 782002"/>
              <a:gd name="connsiteX27" fmla="*/ 718185 w 782954"/>
              <a:gd name="connsiteY27" fmla="*/ 536258 h 782002"/>
              <a:gd name="connsiteX28" fmla="*/ 744855 w 782954"/>
              <a:gd name="connsiteY28" fmla="*/ 562928 h 782002"/>
              <a:gd name="connsiteX29" fmla="*/ 670560 w 782954"/>
              <a:gd name="connsiteY29" fmla="*/ 637223 h 782002"/>
              <a:gd name="connsiteX30" fmla="*/ 124777 w 782954"/>
              <a:gd name="connsiteY30" fmla="*/ 684848 h 782002"/>
              <a:gd name="connsiteX31" fmla="*/ 165735 w 782954"/>
              <a:gd name="connsiteY31" fmla="*/ 643890 h 782002"/>
              <a:gd name="connsiteX32" fmla="*/ 206693 w 782954"/>
              <a:gd name="connsiteY32" fmla="*/ 684848 h 782002"/>
              <a:gd name="connsiteX33" fmla="*/ 124777 w 782954"/>
              <a:gd name="connsiteY33" fmla="*/ 684848 h 782002"/>
              <a:gd name="connsiteX34" fmla="*/ 139065 w 782954"/>
              <a:gd name="connsiteY34" fmla="*/ 617220 h 782002"/>
              <a:gd name="connsiteX35" fmla="*/ 97155 w 782954"/>
              <a:gd name="connsiteY35" fmla="*/ 659130 h 782002"/>
              <a:gd name="connsiteX36" fmla="*/ 97155 w 782954"/>
              <a:gd name="connsiteY36" fmla="*/ 575310 h 782002"/>
              <a:gd name="connsiteX37" fmla="*/ 139065 w 782954"/>
              <a:gd name="connsiteY37" fmla="*/ 617220 h 782002"/>
              <a:gd name="connsiteX38" fmla="*/ 172403 w 782954"/>
              <a:gd name="connsiteY38" fmla="*/ 354330 h 782002"/>
              <a:gd name="connsiteX39" fmla="*/ 145733 w 782954"/>
              <a:gd name="connsiteY39" fmla="*/ 327660 h 782002"/>
              <a:gd name="connsiteX40" fmla="*/ 226695 w 782954"/>
              <a:gd name="connsiteY40" fmla="*/ 246698 h 782002"/>
              <a:gd name="connsiteX41" fmla="*/ 253365 w 782954"/>
              <a:gd name="connsiteY41" fmla="*/ 273368 h 782002"/>
              <a:gd name="connsiteX42" fmla="*/ 172403 w 782954"/>
              <a:gd name="connsiteY42" fmla="*/ 354330 h 782002"/>
              <a:gd name="connsiteX43" fmla="*/ 118110 w 782954"/>
              <a:gd name="connsiteY43" fmla="*/ 139065 h 782002"/>
              <a:gd name="connsiteX44" fmla="*/ 144780 w 782954"/>
              <a:gd name="connsiteY44" fmla="*/ 165735 h 782002"/>
              <a:gd name="connsiteX45" fmla="*/ 63818 w 782954"/>
              <a:gd name="connsiteY45" fmla="*/ 246698 h 782002"/>
              <a:gd name="connsiteX46" fmla="*/ 37147 w 782954"/>
              <a:gd name="connsiteY46" fmla="*/ 220028 h 782002"/>
              <a:gd name="connsiteX47" fmla="*/ 118110 w 782954"/>
              <a:gd name="connsiteY47" fmla="*/ 139065 h 782002"/>
              <a:gd name="connsiteX48" fmla="*/ 246698 w 782954"/>
              <a:gd name="connsiteY48" fmla="*/ 64770 h 782002"/>
              <a:gd name="connsiteX49" fmla="*/ 172403 w 782954"/>
              <a:gd name="connsiteY49" fmla="*/ 139065 h 782002"/>
              <a:gd name="connsiteX50" fmla="*/ 145733 w 782954"/>
              <a:gd name="connsiteY50" fmla="*/ 112395 h 782002"/>
              <a:gd name="connsiteX51" fmla="*/ 219075 w 782954"/>
              <a:gd name="connsiteY51" fmla="*/ 38100 h 782002"/>
              <a:gd name="connsiteX52" fmla="*/ 246698 w 782954"/>
              <a:gd name="connsiteY52" fmla="*/ 64770 h 782002"/>
              <a:gd name="connsiteX53" fmla="*/ 199073 w 782954"/>
              <a:gd name="connsiteY53" fmla="*/ 220028 h 782002"/>
              <a:gd name="connsiteX54" fmla="*/ 118110 w 782954"/>
              <a:gd name="connsiteY54" fmla="*/ 300990 h 782002"/>
              <a:gd name="connsiteX55" fmla="*/ 91440 w 782954"/>
              <a:gd name="connsiteY55" fmla="*/ 274320 h 782002"/>
              <a:gd name="connsiteX56" fmla="*/ 172403 w 782954"/>
              <a:gd name="connsiteY56" fmla="*/ 193358 h 782002"/>
              <a:gd name="connsiteX57" fmla="*/ 199073 w 782954"/>
              <a:gd name="connsiteY57" fmla="*/ 220028 h 782002"/>
              <a:gd name="connsiteX58" fmla="*/ 199073 w 782954"/>
              <a:gd name="connsiteY58" fmla="*/ 165735 h 782002"/>
              <a:gd name="connsiteX59" fmla="*/ 273368 w 782954"/>
              <a:gd name="connsiteY59" fmla="*/ 91440 h 782002"/>
              <a:gd name="connsiteX60" fmla="*/ 300038 w 782954"/>
              <a:gd name="connsiteY60" fmla="*/ 118110 h 782002"/>
              <a:gd name="connsiteX61" fmla="*/ 225743 w 782954"/>
              <a:gd name="connsiteY61" fmla="*/ 192405 h 782002"/>
              <a:gd name="connsiteX62" fmla="*/ 199073 w 782954"/>
              <a:gd name="connsiteY62" fmla="*/ 165735 h 782002"/>
              <a:gd name="connsiteX63" fmla="*/ 280035 w 782954"/>
              <a:gd name="connsiteY63" fmla="*/ 246698 h 782002"/>
              <a:gd name="connsiteX64" fmla="*/ 253365 w 782954"/>
              <a:gd name="connsiteY64" fmla="*/ 220028 h 782002"/>
              <a:gd name="connsiteX65" fmla="*/ 327660 w 782954"/>
              <a:gd name="connsiteY65" fmla="*/ 145733 h 782002"/>
              <a:gd name="connsiteX66" fmla="*/ 354330 w 782954"/>
              <a:gd name="connsiteY66" fmla="*/ 172403 h 782002"/>
              <a:gd name="connsiteX67" fmla="*/ 280035 w 782954"/>
              <a:gd name="connsiteY67" fmla="*/ 246698 h 782002"/>
              <a:gd name="connsiteX68" fmla="*/ 771525 w 782954"/>
              <a:gd name="connsiteY68" fmla="*/ 536258 h 782002"/>
              <a:gd name="connsiteX69" fmla="*/ 637223 w 782954"/>
              <a:gd name="connsiteY69" fmla="*/ 401955 h 782002"/>
              <a:gd name="connsiteX70" fmla="*/ 610553 w 782954"/>
              <a:gd name="connsiteY70" fmla="*/ 390525 h 782002"/>
              <a:gd name="connsiteX71" fmla="*/ 583883 w 782954"/>
              <a:gd name="connsiteY71" fmla="*/ 401955 h 782002"/>
              <a:gd name="connsiteX72" fmla="*/ 508635 w 782954"/>
              <a:gd name="connsiteY72" fmla="*/ 476250 h 782002"/>
              <a:gd name="connsiteX73" fmla="*/ 481965 w 782954"/>
              <a:gd name="connsiteY73" fmla="*/ 449580 h 782002"/>
              <a:gd name="connsiteX74" fmla="*/ 576263 w 782954"/>
              <a:gd name="connsiteY74" fmla="*/ 355283 h 782002"/>
              <a:gd name="connsiteX75" fmla="*/ 587693 w 782954"/>
              <a:gd name="connsiteY75" fmla="*/ 328613 h 782002"/>
              <a:gd name="connsiteX76" fmla="*/ 576263 w 782954"/>
              <a:gd name="connsiteY76" fmla="*/ 301943 h 782002"/>
              <a:gd name="connsiteX77" fmla="*/ 561023 w 782954"/>
              <a:gd name="connsiteY77" fmla="*/ 285750 h 782002"/>
              <a:gd name="connsiteX78" fmla="*/ 596265 w 782954"/>
              <a:gd name="connsiteY78" fmla="*/ 266700 h 782002"/>
              <a:gd name="connsiteX79" fmla="*/ 516255 w 782954"/>
              <a:gd name="connsiteY79" fmla="*/ 186690 h 782002"/>
              <a:gd name="connsiteX80" fmla="*/ 497205 w 782954"/>
              <a:gd name="connsiteY80" fmla="*/ 221933 h 782002"/>
              <a:gd name="connsiteX81" fmla="*/ 481965 w 782954"/>
              <a:gd name="connsiteY81" fmla="*/ 206693 h 782002"/>
              <a:gd name="connsiteX82" fmla="*/ 455295 w 782954"/>
              <a:gd name="connsiteY82" fmla="*/ 195263 h 782002"/>
              <a:gd name="connsiteX83" fmla="*/ 428625 w 782954"/>
              <a:gd name="connsiteY83" fmla="*/ 206693 h 782002"/>
              <a:gd name="connsiteX84" fmla="*/ 334328 w 782954"/>
              <a:gd name="connsiteY84" fmla="*/ 300990 h 782002"/>
              <a:gd name="connsiteX85" fmla="*/ 306705 w 782954"/>
              <a:gd name="connsiteY85" fmla="*/ 274320 h 782002"/>
              <a:gd name="connsiteX86" fmla="*/ 381000 w 782954"/>
              <a:gd name="connsiteY86" fmla="*/ 200025 h 782002"/>
              <a:gd name="connsiteX87" fmla="*/ 392430 w 782954"/>
              <a:gd name="connsiteY87" fmla="*/ 173355 h 782002"/>
              <a:gd name="connsiteX88" fmla="*/ 381000 w 782954"/>
              <a:gd name="connsiteY88" fmla="*/ 146685 h 782002"/>
              <a:gd name="connsiteX89" fmla="*/ 246698 w 782954"/>
              <a:gd name="connsiteY89" fmla="*/ 11430 h 782002"/>
              <a:gd name="connsiteX90" fmla="*/ 219075 w 782954"/>
              <a:gd name="connsiteY90" fmla="*/ 0 h 782002"/>
              <a:gd name="connsiteX91" fmla="*/ 192405 w 782954"/>
              <a:gd name="connsiteY91" fmla="*/ 11430 h 782002"/>
              <a:gd name="connsiteX92" fmla="*/ 10477 w 782954"/>
              <a:gd name="connsiteY92" fmla="*/ 193358 h 782002"/>
              <a:gd name="connsiteX93" fmla="*/ 0 w 782954"/>
              <a:gd name="connsiteY93" fmla="*/ 220028 h 782002"/>
              <a:gd name="connsiteX94" fmla="*/ 11430 w 782954"/>
              <a:gd name="connsiteY94" fmla="*/ 246698 h 782002"/>
              <a:gd name="connsiteX95" fmla="*/ 145733 w 782954"/>
              <a:gd name="connsiteY95" fmla="*/ 381000 h 782002"/>
              <a:gd name="connsiteX96" fmla="*/ 172403 w 782954"/>
              <a:gd name="connsiteY96" fmla="*/ 392430 h 782002"/>
              <a:gd name="connsiteX97" fmla="*/ 199073 w 782954"/>
              <a:gd name="connsiteY97" fmla="*/ 381000 h 782002"/>
              <a:gd name="connsiteX98" fmla="*/ 280035 w 782954"/>
              <a:gd name="connsiteY98" fmla="*/ 300038 h 782002"/>
              <a:gd name="connsiteX99" fmla="*/ 306705 w 782954"/>
              <a:gd name="connsiteY99" fmla="*/ 326708 h 782002"/>
              <a:gd name="connsiteX100" fmla="*/ 212407 w 782954"/>
              <a:gd name="connsiteY100" fmla="*/ 421005 h 782002"/>
              <a:gd name="connsiteX101" fmla="*/ 200978 w 782954"/>
              <a:gd name="connsiteY101" fmla="*/ 447675 h 782002"/>
              <a:gd name="connsiteX102" fmla="*/ 212407 w 782954"/>
              <a:gd name="connsiteY102" fmla="*/ 474345 h 782002"/>
              <a:gd name="connsiteX103" fmla="*/ 240030 w 782954"/>
              <a:gd name="connsiteY103" fmla="*/ 501015 h 782002"/>
              <a:gd name="connsiteX104" fmla="*/ 211455 w 782954"/>
              <a:gd name="connsiteY104" fmla="*/ 529590 h 782002"/>
              <a:gd name="connsiteX105" fmla="*/ 30480 w 782954"/>
              <a:gd name="connsiteY105" fmla="*/ 508635 h 782002"/>
              <a:gd name="connsiteX106" fmla="*/ 59055 w 782954"/>
              <a:gd name="connsiteY106" fmla="*/ 536258 h 782002"/>
              <a:gd name="connsiteX107" fmla="*/ 58102 w 782954"/>
              <a:gd name="connsiteY107" fmla="*/ 679133 h 782002"/>
              <a:gd name="connsiteX108" fmla="*/ 25717 w 782954"/>
              <a:gd name="connsiteY108" fmla="*/ 719138 h 782002"/>
              <a:gd name="connsiteX109" fmla="*/ 62865 w 782954"/>
              <a:gd name="connsiteY109" fmla="*/ 754380 h 782002"/>
              <a:gd name="connsiteX110" fmla="*/ 101918 w 782954"/>
              <a:gd name="connsiteY110" fmla="*/ 721043 h 782002"/>
              <a:gd name="connsiteX111" fmla="*/ 244793 w 782954"/>
              <a:gd name="connsiteY111" fmla="*/ 721995 h 782002"/>
              <a:gd name="connsiteX112" fmla="*/ 273368 w 782954"/>
              <a:gd name="connsiteY112" fmla="*/ 750570 h 782002"/>
              <a:gd name="connsiteX113" fmla="*/ 252412 w 782954"/>
              <a:gd name="connsiteY113" fmla="*/ 569595 h 782002"/>
              <a:gd name="connsiteX114" fmla="*/ 280988 w 782954"/>
              <a:gd name="connsiteY114" fmla="*/ 541020 h 782002"/>
              <a:gd name="connsiteX115" fmla="*/ 306705 w 782954"/>
              <a:gd name="connsiteY115" fmla="*/ 569595 h 782002"/>
              <a:gd name="connsiteX116" fmla="*/ 333375 w 782954"/>
              <a:gd name="connsiteY116" fmla="*/ 581025 h 782002"/>
              <a:gd name="connsiteX117" fmla="*/ 360045 w 782954"/>
              <a:gd name="connsiteY117" fmla="*/ 569595 h 782002"/>
              <a:gd name="connsiteX118" fmla="*/ 454343 w 782954"/>
              <a:gd name="connsiteY118" fmla="*/ 475298 h 782002"/>
              <a:gd name="connsiteX119" fmla="*/ 481013 w 782954"/>
              <a:gd name="connsiteY119" fmla="*/ 501968 h 782002"/>
              <a:gd name="connsiteX120" fmla="*/ 400050 w 782954"/>
              <a:gd name="connsiteY120" fmla="*/ 582930 h 782002"/>
              <a:gd name="connsiteX121" fmla="*/ 388620 w 782954"/>
              <a:gd name="connsiteY121" fmla="*/ 609600 h 782002"/>
              <a:gd name="connsiteX122" fmla="*/ 400050 w 782954"/>
              <a:gd name="connsiteY122" fmla="*/ 636270 h 782002"/>
              <a:gd name="connsiteX123" fmla="*/ 535305 w 782954"/>
              <a:gd name="connsiteY123" fmla="*/ 770573 h 782002"/>
              <a:gd name="connsiteX124" fmla="*/ 561975 w 782954"/>
              <a:gd name="connsiteY124" fmla="*/ 782003 h 782002"/>
              <a:gd name="connsiteX125" fmla="*/ 588645 w 782954"/>
              <a:gd name="connsiteY125" fmla="*/ 770573 h 782002"/>
              <a:gd name="connsiteX126" fmla="*/ 771525 w 782954"/>
              <a:gd name="connsiteY126" fmla="*/ 590550 h 782002"/>
              <a:gd name="connsiteX127" fmla="*/ 782955 w 782954"/>
              <a:gd name="connsiteY127" fmla="*/ 563880 h 782002"/>
              <a:gd name="connsiteX128" fmla="*/ 771525 w 782954"/>
              <a:gd name="connsiteY128" fmla="*/ 536258 h 78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782954" h="782002">
                <a:moveTo>
                  <a:pt x="536258" y="718185"/>
                </a:moveTo>
                <a:lnTo>
                  <a:pt x="617220" y="637223"/>
                </a:lnTo>
                <a:lnTo>
                  <a:pt x="643890" y="663893"/>
                </a:lnTo>
                <a:lnTo>
                  <a:pt x="562928" y="744855"/>
                </a:lnTo>
                <a:lnTo>
                  <a:pt x="536258" y="718185"/>
                </a:lnTo>
                <a:close/>
                <a:moveTo>
                  <a:pt x="508635" y="529590"/>
                </a:moveTo>
                <a:lnTo>
                  <a:pt x="535305" y="556260"/>
                </a:lnTo>
                <a:lnTo>
                  <a:pt x="454343" y="637223"/>
                </a:lnTo>
                <a:lnTo>
                  <a:pt x="427673" y="610553"/>
                </a:lnTo>
                <a:lnTo>
                  <a:pt x="508635" y="529590"/>
                </a:lnTo>
                <a:close/>
                <a:moveTo>
                  <a:pt x="610553" y="428625"/>
                </a:moveTo>
                <a:lnTo>
                  <a:pt x="637223" y="455295"/>
                </a:lnTo>
                <a:lnTo>
                  <a:pt x="562928" y="529590"/>
                </a:lnTo>
                <a:lnTo>
                  <a:pt x="536258" y="502920"/>
                </a:lnTo>
                <a:lnTo>
                  <a:pt x="610553" y="428625"/>
                </a:lnTo>
                <a:close/>
                <a:moveTo>
                  <a:pt x="589598" y="610553"/>
                </a:moveTo>
                <a:lnTo>
                  <a:pt x="508635" y="691515"/>
                </a:lnTo>
                <a:lnTo>
                  <a:pt x="481965" y="664845"/>
                </a:lnTo>
                <a:lnTo>
                  <a:pt x="562928" y="583883"/>
                </a:lnTo>
                <a:lnTo>
                  <a:pt x="589598" y="610553"/>
                </a:lnTo>
                <a:close/>
                <a:moveTo>
                  <a:pt x="589598" y="556260"/>
                </a:moveTo>
                <a:lnTo>
                  <a:pt x="663893" y="481965"/>
                </a:lnTo>
                <a:lnTo>
                  <a:pt x="690563" y="508635"/>
                </a:lnTo>
                <a:lnTo>
                  <a:pt x="616268" y="582930"/>
                </a:lnTo>
                <a:lnTo>
                  <a:pt x="589598" y="556260"/>
                </a:lnTo>
                <a:close/>
                <a:moveTo>
                  <a:pt x="670560" y="637223"/>
                </a:moveTo>
                <a:lnTo>
                  <a:pt x="643890" y="610553"/>
                </a:lnTo>
                <a:lnTo>
                  <a:pt x="718185" y="536258"/>
                </a:lnTo>
                <a:lnTo>
                  <a:pt x="744855" y="562928"/>
                </a:lnTo>
                <a:lnTo>
                  <a:pt x="670560" y="637223"/>
                </a:lnTo>
                <a:close/>
                <a:moveTo>
                  <a:pt x="124777" y="684848"/>
                </a:moveTo>
                <a:lnTo>
                  <a:pt x="165735" y="643890"/>
                </a:lnTo>
                <a:lnTo>
                  <a:pt x="206693" y="684848"/>
                </a:lnTo>
                <a:lnTo>
                  <a:pt x="124777" y="684848"/>
                </a:lnTo>
                <a:close/>
                <a:moveTo>
                  <a:pt x="139065" y="617220"/>
                </a:moveTo>
                <a:lnTo>
                  <a:pt x="97155" y="659130"/>
                </a:lnTo>
                <a:lnTo>
                  <a:pt x="97155" y="575310"/>
                </a:lnTo>
                <a:lnTo>
                  <a:pt x="139065" y="617220"/>
                </a:lnTo>
                <a:close/>
                <a:moveTo>
                  <a:pt x="172403" y="354330"/>
                </a:moveTo>
                <a:lnTo>
                  <a:pt x="145733" y="327660"/>
                </a:lnTo>
                <a:lnTo>
                  <a:pt x="226695" y="246698"/>
                </a:lnTo>
                <a:lnTo>
                  <a:pt x="253365" y="273368"/>
                </a:lnTo>
                <a:lnTo>
                  <a:pt x="172403" y="354330"/>
                </a:lnTo>
                <a:close/>
                <a:moveTo>
                  <a:pt x="118110" y="139065"/>
                </a:moveTo>
                <a:lnTo>
                  <a:pt x="144780" y="165735"/>
                </a:lnTo>
                <a:lnTo>
                  <a:pt x="63818" y="246698"/>
                </a:lnTo>
                <a:lnTo>
                  <a:pt x="37147" y="220028"/>
                </a:lnTo>
                <a:lnTo>
                  <a:pt x="118110" y="139065"/>
                </a:lnTo>
                <a:close/>
                <a:moveTo>
                  <a:pt x="246698" y="64770"/>
                </a:moveTo>
                <a:lnTo>
                  <a:pt x="172403" y="139065"/>
                </a:lnTo>
                <a:lnTo>
                  <a:pt x="145733" y="112395"/>
                </a:lnTo>
                <a:lnTo>
                  <a:pt x="219075" y="38100"/>
                </a:lnTo>
                <a:lnTo>
                  <a:pt x="246698" y="64770"/>
                </a:lnTo>
                <a:close/>
                <a:moveTo>
                  <a:pt x="199073" y="220028"/>
                </a:moveTo>
                <a:lnTo>
                  <a:pt x="118110" y="300990"/>
                </a:lnTo>
                <a:lnTo>
                  <a:pt x="91440" y="274320"/>
                </a:lnTo>
                <a:lnTo>
                  <a:pt x="172403" y="193358"/>
                </a:lnTo>
                <a:lnTo>
                  <a:pt x="199073" y="220028"/>
                </a:lnTo>
                <a:close/>
                <a:moveTo>
                  <a:pt x="199073" y="165735"/>
                </a:moveTo>
                <a:lnTo>
                  <a:pt x="273368" y="91440"/>
                </a:lnTo>
                <a:lnTo>
                  <a:pt x="300038" y="118110"/>
                </a:lnTo>
                <a:lnTo>
                  <a:pt x="225743" y="192405"/>
                </a:lnTo>
                <a:lnTo>
                  <a:pt x="199073" y="165735"/>
                </a:lnTo>
                <a:close/>
                <a:moveTo>
                  <a:pt x="280035" y="246698"/>
                </a:moveTo>
                <a:lnTo>
                  <a:pt x="253365" y="220028"/>
                </a:lnTo>
                <a:lnTo>
                  <a:pt x="327660" y="145733"/>
                </a:lnTo>
                <a:lnTo>
                  <a:pt x="354330" y="172403"/>
                </a:lnTo>
                <a:lnTo>
                  <a:pt x="280035" y="246698"/>
                </a:lnTo>
                <a:close/>
                <a:moveTo>
                  <a:pt x="771525" y="536258"/>
                </a:moveTo>
                <a:lnTo>
                  <a:pt x="637223" y="401955"/>
                </a:lnTo>
                <a:cubicBezTo>
                  <a:pt x="629603" y="394335"/>
                  <a:pt x="620078" y="390525"/>
                  <a:pt x="610553" y="390525"/>
                </a:cubicBezTo>
                <a:cubicBezTo>
                  <a:pt x="601028" y="390525"/>
                  <a:pt x="590550" y="394335"/>
                  <a:pt x="583883" y="401955"/>
                </a:cubicBezTo>
                <a:lnTo>
                  <a:pt x="508635" y="476250"/>
                </a:lnTo>
                <a:lnTo>
                  <a:pt x="481965" y="449580"/>
                </a:lnTo>
                <a:lnTo>
                  <a:pt x="576263" y="355283"/>
                </a:lnTo>
                <a:cubicBezTo>
                  <a:pt x="583883" y="347663"/>
                  <a:pt x="587693" y="338138"/>
                  <a:pt x="587693" y="328613"/>
                </a:cubicBezTo>
                <a:cubicBezTo>
                  <a:pt x="587693" y="318135"/>
                  <a:pt x="583883" y="308610"/>
                  <a:pt x="576263" y="301943"/>
                </a:cubicBezTo>
                <a:lnTo>
                  <a:pt x="561023" y="285750"/>
                </a:lnTo>
                <a:lnTo>
                  <a:pt x="596265" y="266700"/>
                </a:lnTo>
                <a:lnTo>
                  <a:pt x="516255" y="186690"/>
                </a:lnTo>
                <a:lnTo>
                  <a:pt x="497205" y="221933"/>
                </a:lnTo>
                <a:lnTo>
                  <a:pt x="481965" y="206693"/>
                </a:lnTo>
                <a:cubicBezTo>
                  <a:pt x="474345" y="199073"/>
                  <a:pt x="464820" y="195263"/>
                  <a:pt x="455295" y="195263"/>
                </a:cubicBezTo>
                <a:cubicBezTo>
                  <a:pt x="444818" y="195263"/>
                  <a:pt x="435293" y="199073"/>
                  <a:pt x="428625" y="206693"/>
                </a:cubicBezTo>
                <a:lnTo>
                  <a:pt x="334328" y="300990"/>
                </a:lnTo>
                <a:lnTo>
                  <a:pt x="306705" y="274320"/>
                </a:lnTo>
                <a:lnTo>
                  <a:pt x="381000" y="200025"/>
                </a:lnTo>
                <a:cubicBezTo>
                  <a:pt x="388620" y="192405"/>
                  <a:pt x="392430" y="182880"/>
                  <a:pt x="392430" y="173355"/>
                </a:cubicBezTo>
                <a:cubicBezTo>
                  <a:pt x="392430" y="162878"/>
                  <a:pt x="388620" y="153353"/>
                  <a:pt x="381000" y="146685"/>
                </a:cubicBezTo>
                <a:lnTo>
                  <a:pt x="246698" y="11430"/>
                </a:lnTo>
                <a:cubicBezTo>
                  <a:pt x="239078" y="3810"/>
                  <a:pt x="229553" y="0"/>
                  <a:pt x="219075" y="0"/>
                </a:cubicBezTo>
                <a:cubicBezTo>
                  <a:pt x="208598" y="0"/>
                  <a:pt x="199073" y="3810"/>
                  <a:pt x="192405" y="11430"/>
                </a:cubicBezTo>
                <a:lnTo>
                  <a:pt x="10477" y="193358"/>
                </a:lnTo>
                <a:cubicBezTo>
                  <a:pt x="3810" y="200025"/>
                  <a:pt x="0" y="209550"/>
                  <a:pt x="0" y="220028"/>
                </a:cubicBezTo>
                <a:cubicBezTo>
                  <a:pt x="0" y="230505"/>
                  <a:pt x="3810" y="240030"/>
                  <a:pt x="11430" y="246698"/>
                </a:cubicBezTo>
                <a:lnTo>
                  <a:pt x="145733" y="381000"/>
                </a:lnTo>
                <a:cubicBezTo>
                  <a:pt x="153353" y="388620"/>
                  <a:pt x="162878" y="392430"/>
                  <a:pt x="172403" y="392430"/>
                </a:cubicBezTo>
                <a:cubicBezTo>
                  <a:pt x="181928" y="392430"/>
                  <a:pt x="192405" y="388620"/>
                  <a:pt x="199073" y="381000"/>
                </a:cubicBezTo>
                <a:lnTo>
                  <a:pt x="280035" y="300038"/>
                </a:lnTo>
                <a:lnTo>
                  <a:pt x="306705" y="326708"/>
                </a:lnTo>
                <a:lnTo>
                  <a:pt x="212407" y="421005"/>
                </a:lnTo>
                <a:cubicBezTo>
                  <a:pt x="204787" y="428625"/>
                  <a:pt x="200978" y="438150"/>
                  <a:pt x="200978" y="447675"/>
                </a:cubicBezTo>
                <a:cubicBezTo>
                  <a:pt x="200978" y="458153"/>
                  <a:pt x="204787" y="467678"/>
                  <a:pt x="212407" y="474345"/>
                </a:cubicBezTo>
                <a:lnTo>
                  <a:pt x="240030" y="501015"/>
                </a:lnTo>
                <a:lnTo>
                  <a:pt x="211455" y="529590"/>
                </a:lnTo>
                <a:cubicBezTo>
                  <a:pt x="147637" y="479108"/>
                  <a:pt x="70485" y="467678"/>
                  <a:pt x="30480" y="508635"/>
                </a:cubicBezTo>
                <a:lnTo>
                  <a:pt x="59055" y="536258"/>
                </a:lnTo>
                <a:lnTo>
                  <a:pt x="58102" y="679133"/>
                </a:lnTo>
                <a:cubicBezTo>
                  <a:pt x="39052" y="681990"/>
                  <a:pt x="24765" y="699135"/>
                  <a:pt x="25717" y="719138"/>
                </a:cubicBezTo>
                <a:cubicBezTo>
                  <a:pt x="26670" y="739140"/>
                  <a:pt x="42863" y="754380"/>
                  <a:pt x="62865" y="754380"/>
                </a:cubicBezTo>
                <a:cubicBezTo>
                  <a:pt x="82868" y="755333"/>
                  <a:pt x="99060" y="740093"/>
                  <a:pt x="101918" y="721043"/>
                </a:cubicBezTo>
                <a:lnTo>
                  <a:pt x="244793" y="721995"/>
                </a:lnTo>
                <a:lnTo>
                  <a:pt x="273368" y="750570"/>
                </a:lnTo>
                <a:cubicBezTo>
                  <a:pt x="313373" y="710565"/>
                  <a:pt x="302895" y="633413"/>
                  <a:pt x="252412" y="569595"/>
                </a:cubicBezTo>
                <a:lnTo>
                  <a:pt x="280988" y="541020"/>
                </a:lnTo>
                <a:lnTo>
                  <a:pt x="306705" y="569595"/>
                </a:lnTo>
                <a:cubicBezTo>
                  <a:pt x="314325" y="577215"/>
                  <a:pt x="323850" y="581025"/>
                  <a:pt x="333375" y="581025"/>
                </a:cubicBezTo>
                <a:cubicBezTo>
                  <a:pt x="343853" y="581025"/>
                  <a:pt x="353378" y="577215"/>
                  <a:pt x="360045" y="569595"/>
                </a:cubicBezTo>
                <a:lnTo>
                  <a:pt x="454343" y="475298"/>
                </a:lnTo>
                <a:lnTo>
                  <a:pt x="481013" y="501968"/>
                </a:lnTo>
                <a:lnTo>
                  <a:pt x="400050" y="582930"/>
                </a:lnTo>
                <a:cubicBezTo>
                  <a:pt x="392430" y="590550"/>
                  <a:pt x="388620" y="600075"/>
                  <a:pt x="388620" y="609600"/>
                </a:cubicBezTo>
                <a:cubicBezTo>
                  <a:pt x="388620" y="619125"/>
                  <a:pt x="392430" y="629603"/>
                  <a:pt x="400050" y="636270"/>
                </a:cubicBezTo>
                <a:lnTo>
                  <a:pt x="535305" y="770573"/>
                </a:lnTo>
                <a:cubicBezTo>
                  <a:pt x="542925" y="778193"/>
                  <a:pt x="552450" y="782003"/>
                  <a:pt x="561975" y="782003"/>
                </a:cubicBezTo>
                <a:cubicBezTo>
                  <a:pt x="572453" y="782003"/>
                  <a:pt x="581978" y="778193"/>
                  <a:pt x="588645" y="770573"/>
                </a:cubicBezTo>
                <a:lnTo>
                  <a:pt x="771525" y="590550"/>
                </a:lnTo>
                <a:cubicBezTo>
                  <a:pt x="779145" y="582930"/>
                  <a:pt x="782955" y="573405"/>
                  <a:pt x="782955" y="563880"/>
                </a:cubicBezTo>
                <a:cubicBezTo>
                  <a:pt x="782955" y="553403"/>
                  <a:pt x="779145" y="543878"/>
                  <a:pt x="771525" y="536258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raphic 13" descr="Satellite dish with solid fill">
            <a:extLst>
              <a:ext uri="{FF2B5EF4-FFF2-40B4-BE49-F238E27FC236}">
                <a16:creationId xmlns:a16="http://schemas.microsoft.com/office/drawing/2014/main" id="{1ED0018E-173E-46B4-B664-6236024085D7}"/>
              </a:ext>
            </a:extLst>
          </p:cNvPr>
          <p:cNvSpPr/>
          <p:nvPr/>
        </p:nvSpPr>
        <p:spPr>
          <a:xfrm>
            <a:off x="4677499" y="4864994"/>
            <a:ext cx="595110" cy="743902"/>
          </a:xfrm>
          <a:custGeom>
            <a:avLst/>
            <a:gdLst>
              <a:gd name="connsiteX0" fmla="*/ 508433 w 595110"/>
              <a:gd name="connsiteY0" fmla="*/ 104775 h 743902"/>
              <a:gd name="connsiteX1" fmla="*/ 508433 w 595110"/>
              <a:gd name="connsiteY1" fmla="*/ 428625 h 743902"/>
              <a:gd name="connsiteX2" fmla="*/ 348413 w 595110"/>
              <a:gd name="connsiteY2" fmla="*/ 268605 h 743902"/>
              <a:gd name="connsiteX3" fmla="*/ 508433 w 595110"/>
              <a:gd name="connsiteY3" fmla="*/ 104775 h 743902"/>
              <a:gd name="connsiteX4" fmla="*/ 156008 w 595110"/>
              <a:gd name="connsiteY4" fmla="*/ 76200 h 743902"/>
              <a:gd name="connsiteX5" fmla="*/ 482715 w 595110"/>
              <a:gd name="connsiteY5" fmla="*/ 76200 h 743902"/>
              <a:gd name="connsiteX6" fmla="*/ 321743 w 595110"/>
              <a:gd name="connsiteY6" fmla="*/ 242888 h 743902"/>
              <a:gd name="connsiteX7" fmla="*/ 156008 w 595110"/>
              <a:gd name="connsiteY7" fmla="*/ 76200 h 743902"/>
              <a:gd name="connsiteX8" fmla="*/ 146483 w 595110"/>
              <a:gd name="connsiteY8" fmla="*/ 592455 h 743902"/>
              <a:gd name="connsiteX9" fmla="*/ 112193 w 595110"/>
              <a:gd name="connsiteY9" fmla="*/ 558165 h 743902"/>
              <a:gd name="connsiteX10" fmla="*/ 146483 w 595110"/>
              <a:gd name="connsiteY10" fmla="*/ 483870 h 743902"/>
              <a:gd name="connsiteX11" fmla="*/ 180773 w 595110"/>
              <a:gd name="connsiteY11" fmla="*/ 558165 h 743902"/>
              <a:gd name="connsiteX12" fmla="*/ 146483 w 595110"/>
              <a:gd name="connsiteY12" fmla="*/ 592455 h 743902"/>
              <a:gd name="connsiteX13" fmla="*/ 173153 w 595110"/>
              <a:gd name="connsiteY13" fmla="*/ 620078 h 743902"/>
              <a:gd name="connsiteX14" fmla="*/ 197918 w 595110"/>
              <a:gd name="connsiteY14" fmla="*/ 595313 h 743902"/>
              <a:gd name="connsiteX15" fmla="*/ 241733 w 595110"/>
              <a:gd name="connsiteY15" fmla="*/ 688658 h 743902"/>
              <a:gd name="connsiteX16" fmla="*/ 173153 w 595110"/>
              <a:gd name="connsiteY16" fmla="*/ 620078 h 743902"/>
              <a:gd name="connsiteX17" fmla="*/ 51233 w 595110"/>
              <a:gd name="connsiteY17" fmla="*/ 687705 h 743902"/>
              <a:gd name="connsiteX18" fmla="*/ 95048 w 595110"/>
              <a:gd name="connsiteY18" fmla="*/ 594360 h 743902"/>
              <a:gd name="connsiteX19" fmla="*/ 119813 w 595110"/>
              <a:gd name="connsiteY19" fmla="*/ 619125 h 743902"/>
              <a:gd name="connsiteX20" fmla="*/ 51233 w 595110"/>
              <a:gd name="connsiteY20" fmla="*/ 687705 h 743902"/>
              <a:gd name="connsiteX21" fmla="*/ 146483 w 595110"/>
              <a:gd name="connsiteY21" fmla="*/ 645795 h 743902"/>
              <a:gd name="connsiteX22" fmla="*/ 205538 w 595110"/>
              <a:gd name="connsiteY22" fmla="*/ 704850 h 743902"/>
              <a:gd name="connsiteX23" fmla="*/ 87428 w 595110"/>
              <a:gd name="connsiteY23" fmla="*/ 704850 h 743902"/>
              <a:gd name="connsiteX24" fmla="*/ 146483 w 595110"/>
              <a:gd name="connsiteY24" fmla="*/ 645795 h 743902"/>
              <a:gd name="connsiteX25" fmla="*/ 595110 w 595110"/>
              <a:gd name="connsiteY25" fmla="*/ 516255 h 743902"/>
              <a:gd name="connsiteX26" fmla="*/ 546533 w 595110"/>
              <a:gd name="connsiteY26" fmla="*/ 466725 h 743902"/>
              <a:gd name="connsiteX27" fmla="*/ 546533 w 595110"/>
              <a:gd name="connsiteY27" fmla="*/ 95250 h 743902"/>
              <a:gd name="connsiteX28" fmla="*/ 556058 w 595110"/>
              <a:gd name="connsiteY28" fmla="*/ 85725 h 743902"/>
              <a:gd name="connsiteX29" fmla="*/ 556058 w 595110"/>
              <a:gd name="connsiteY29" fmla="*/ 28575 h 743902"/>
              <a:gd name="connsiteX30" fmla="*/ 498908 w 595110"/>
              <a:gd name="connsiteY30" fmla="*/ 28575 h 743902"/>
              <a:gd name="connsiteX31" fmla="*/ 489383 w 595110"/>
              <a:gd name="connsiteY31" fmla="*/ 38100 h 743902"/>
              <a:gd name="connsiteX32" fmla="*/ 117908 w 595110"/>
              <a:gd name="connsiteY32" fmla="*/ 38100 h 743902"/>
              <a:gd name="connsiteX33" fmla="*/ 78855 w 595110"/>
              <a:gd name="connsiteY33" fmla="*/ 0 h 743902"/>
              <a:gd name="connsiteX34" fmla="*/ 32183 w 595110"/>
              <a:gd name="connsiteY34" fmla="*/ 181928 h 743902"/>
              <a:gd name="connsiteX35" fmla="*/ 127433 w 595110"/>
              <a:gd name="connsiteY35" fmla="*/ 434340 h 743902"/>
              <a:gd name="connsiteX36" fmla="*/ 2655 w 595110"/>
              <a:gd name="connsiteY36" fmla="*/ 702945 h 743902"/>
              <a:gd name="connsiteX37" fmla="*/ 4560 w 595110"/>
              <a:gd name="connsiteY37" fmla="*/ 730568 h 743902"/>
              <a:gd name="connsiteX38" fmla="*/ 28373 w 595110"/>
              <a:gd name="connsiteY38" fmla="*/ 743903 h 743902"/>
              <a:gd name="connsiteX39" fmla="*/ 265545 w 595110"/>
              <a:gd name="connsiteY39" fmla="*/ 743903 h 743902"/>
              <a:gd name="connsiteX40" fmla="*/ 289358 w 595110"/>
              <a:gd name="connsiteY40" fmla="*/ 730568 h 743902"/>
              <a:gd name="connsiteX41" fmla="*/ 291263 w 595110"/>
              <a:gd name="connsiteY41" fmla="*/ 702945 h 743902"/>
              <a:gd name="connsiteX42" fmla="*/ 192203 w 595110"/>
              <a:gd name="connsiteY42" fmla="*/ 491490 h 743902"/>
              <a:gd name="connsiteX43" fmla="*/ 413183 w 595110"/>
              <a:gd name="connsiteY43" fmla="*/ 561975 h 743902"/>
              <a:gd name="connsiteX44" fmla="*/ 595110 w 595110"/>
              <a:gd name="connsiteY44" fmla="*/ 516255 h 743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5110" h="743902">
                <a:moveTo>
                  <a:pt x="508433" y="104775"/>
                </a:moveTo>
                <a:lnTo>
                  <a:pt x="508433" y="428625"/>
                </a:lnTo>
                <a:lnTo>
                  <a:pt x="348413" y="268605"/>
                </a:lnTo>
                <a:lnTo>
                  <a:pt x="508433" y="104775"/>
                </a:lnTo>
                <a:close/>
                <a:moveTo>
                  <a:pt x="156008" y="76200"/>
                </a:moveTo>
                <a:lnTo>
                  <a:pt x="482715" y="76200"/>
                </a:lnTo>
                <a:lnTo>
                  <a:pt x="321743" y="242888"/>
                </a:lnTo>
                <a:lnTo>
                  <a:pt x="156008" y="76200"/>
                </a:lnTo>
                <a:close/>
                <a:moveTo>
                  <a:pt x="146483" y="592455"/>
                </a:moveTo>
                <a:lnTo>
                  <a:pt x="112193" y="558165"/>
                </a:lnTo>
                <a:lnTo>
                  <a:pt x="146483" y="483870"/>
                </a:lnTo>
                <a:lnTo>
                  <a:pt x="180773" y="558165"/>
                </a:lnTo>
                <a:lnTo>
                  <a:pt x="146483" y="592455"/>
                </a:lnTo>
                <a:close/>
                <a:moveTo>
                  <a:pt x="173153" y="620078"/>
                </a:moveTo>
                <a:lnTo>
                  <a:pt x="197918" y="595313"/>
                </a:lnTo>
                <a:lnTo>
                  <a:pt x="241733" y="688658"/>
                </a:lnTo>
                <a:lnTo>
                  <a:pt x="173153" y="620078"/>
                </a:lnTo>
                <a:close/>
                <a:moveTo>
                  <a:pt x="51233" y="687705"/>
                </a:moveTo>
                <a:lnTo>
                  <a:pt x="95048" y="594360"/>
                </a:lnTo>
                <a:lnTo>
                  <a:pt x="119813" y="619125"/>
                </a:lnTo>
                <a:lnTo>
                  <a:pt x="51233" y="687705"/>
                </a:lnTo>
                <a:close/>
                <a:moveTo>
                  <a:pt x="146483" y="645795"/>
                </a:moveTo>
                <a:lnTo>
                  <a:pt x="205538" y="704850"/>
                </a:lnTo>
                <a:lnTo>
                  <a:pt x="87428" y="704850"/>
                </a:lnTo>
                <a:lnTo>
                  <a:pt x="146483" y="645795"/>
                </a:lnTo>
                <a:close/>
                <a:moveTo>
                  <a:pt x="595110" y="516255"/>
                </a:moveTo>
                <a:lnTo>
                  <a:pt x="546533" y="466725"/>
                </a:lnTo>
                <a:lnTo>
                  <a:pt x="546533" y="95250"/>
                </a:lnTo>
                <a:lnTo>
                  <a:pt x="556058" y="85725"/>
                </a:lnTo>
                <a:cubicBezTo>
                  <a:pt x="572250" y="69532"/>
                  <a:pt x="572250" y="44768"/>
                  <a:pt x="556058" y="28575"/>
                </a:cubicBezTo>
                <a:cubicBezTo>
                  <a:pt x="539865" y="12383"/>
                  <a:pt x="515100" y="12383"/>
                  <a:pt x="498908" y="28575"/>
                </a:cubicBezTo>
                <a:lnTo>
                  <a:pt x="489383" y="38100"/>
                </a:lnTo>
                <a:lnTo>
                  <a:pt x="117908" y="38100"/>
                </a:lnTo>
                <a:lnTo>
                  <a:pt x="78855" y="0"/>
                </a:lnTo>
                <a:cubicBezTo>
                  <a:pt x="49328" y="53340"/>
                  <a:pt x="32183" y="116205"/>
                  <a:pt x="32183" y="181928"/>
                </a:cubicBezTo>
                <a:cubicBezTo>
                  <a:pt x="32183" y="279083"/>
                  <a:pt x="68378" y="366713"/>
                  <a:pt x="127433" y="434340"/>
                </a:cubicBezTo>
                <a:lnTo>
                  <a:pt x="2655" y="702945"/>
                </a:lnTo>
                <a:cubicBezTo>
                  <a:pt x="-1155" y="711518"/>
                  <a:pt x="-1155" y="721995"/>
                  <a:pt x="4560" y="730568"/>
                </a:cubicBezTo>
                <a:cubicBezTo>
                  <a:pt x="10275" y="739140"/>
                  <a:pt x="18848" y="743903"/>
                  <a:pt x="28373" y="743903"/>
                </a:cubicBezTo>
                <a:lnTo>
                  <a:pt x="265545" y="743903"/>
                </a:lnTo>
                <a:cubicBezTo>
                  <a:pt x="275070" y="743903"/>
                  <a:pt x="284595" y="739140"/>
                  <a:pt x="289358" y="730568"/>
                </a:cubicBezTo>
                <a:cubicBezTo>
                  <a:pt x="294120" y="721995"/>
                  <a:pt x="295073" y="712470"/>
                  <a:pt x="291263" y="702945"/>
                </a:cubicBezTo>
                <a:lnTo>
                  <a:pt x="192203" y="491490"/>
                </a:lnTo>
                <a:cubicBezTo>
                  <a:pt x="255068" y="535305"/>
                  <a:pt x="331268" y="561975"/>
                  <a:pt x="413183" y="561975"/>
                </a:cubicBezTo>
                <a:cubicBezTo>
                  <a:pt x="478905" y="562928"/>
                  <a:pt x="540818" y="544830"/>
                  <a:pt x="595110" y="516255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EB0538-3518-4135-B39E-BB912479923B}"/>
              </a:ext>
            </a:extLst>
          </p:cNvPr>
          <p:cNvSpPr txBox="1"/>
          <p:nvPr/>
        </p:nvSpPr>
        <p:spPr>
          <a:xfrm>
            <a:off x="4524495" y="5712457"/>
            <a:ext cx="6685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Ground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069BC7B-10C5-4FC6-AA71-1000400B8854}"/>
              </a:ext>
            </a:extLst>
          </p:cNvPr>
          <p:cNvSpPr txBox="1"/>
          <p:nvPr/>
        </p:nvSpPr>
        <p:spPr>
          <a:xfrm>
            <a:off x="7800336" y="2584005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C904B5-561D-4BF6-9511-1CF50F2AE973}"/>
              </a:ext>
            </a:extLst>
          </p:cNvPr>
          <p:cNvSpPr txBox="1"/>
          <p:nvPr/>
        </p:nvSpPr>
        <p:spPr>
          <a:xfrm rot="18660347">
            <a:off x="5992038" y="3858720"/>
            <a:ext cx="1668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Communications/Link</a:t>
            </a: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1C6C01B7-53D1-4492-88EC-A2766B8EE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UNCLASSIFIED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D34F359-1FE9-4358-94E8-364627F7AF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782" b="-18844"/>
          <a:stretch/>
        </p:blipFill>
        <p:spPr>
          <a:xfrm>
            <a:off x="-77203" y="-89940"/>
            <a:ext cx="1028900" cy="140934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CF15F4E-E167-4F73-8774-D92DFF7FAC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15" y="92995"/>
            <a:ext cx="827404" cy="82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58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D7C8FA1D-8BD1-4FB3-BEA2-FA392EE25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71" y="203617"/>
            <a:ext cx="554465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085288"/>
                </a:solidFill>
                <a:latin typeface="Franklin Gothic Demi" panose="020B0703020102020204" pitchFamily="34" charset="0"/>
              </a:rPr>
              <a:t> Cyber Attack: Russia-Ukraine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5E2BD0-C779-423A-9EC8-FE07E6E99C02}"/>
              </a:ext>
            </a:extLst>
          </p:cNvPr>
          <p:cNvCxnSpPr>
            <a:cxnSpLocks/>
          </p:cNvCxnSpPr>
          <p:nvPr/>
        </p:nvCxnSpPr>
        <p:spPr>
          <a:xfrm>
            <a:off x="1569554" y="885273"/>
            <a:ext cx="7558502" cy="0"/>
          </a:xfrm>
          <a:prstGeom prst="line">
            <a:avLst/>
          </a:prstGeom>
          <a:ln w="12700">
            <a:solidFill>
              <a:srgbClr val="C0C2C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6B6FFCB-70F5-4613-8C90-03D64180BC33}"/>
              </a:ext>
            </a:extLst>
          </p:cNvPr>
          <p:cNvSpPr txBox="1"/>
          <p:nvPr/>
        </p:nvSpPr>
        <p:spPr>
          <a:xfrm>
            <a:off x="190122" y="1071074"/>
            <a:ext cx="876375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Cyberattack in Conflict Zone: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Spillover effects as far as Morocco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27,000+ customers Impacted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Franklin Gothic Demi Cond" panose="020B070603040202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Energy infrastructure sector impacted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Long-lasting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Open to follow-on attack by different 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      malicious cyber actors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Franklin Gothic Demi Cond" panose="020B070603040202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Potential Damage: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Reputational (company and sector)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Financial (company)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Economic (sector)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Franklin Gothic Demi Cond" panose="020B0706030402020204" pitchFamily="34" charset="0"/>
              <a:ea typeface="+mn-ea"/>
              <a:cs typeface="+mn-cs"/>
            </a:endParaRPr>
          </a:p>
        </p:txBody>
      </p:sp>
      <p:pic>
        <p:nvPicPr>
          <p:cNvPr id="12" name="Picture 11" descr="Row of white windmills">
            <a:extLst>
              <a:ext uri="{FF2B5EF4-FFF2-40B4-BE49-F238E27FC236}">
                <a16:creationId xmlns:a16="http://schemas.microsoft.com/office/drawing/2014/main" id="{ED7CF8D6-C351-45C7-B4E9-B3890DD9F6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509" y="1386482"/>
            <a:ext cx="3928468" cy="39284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B4C15BA8-7D7C-4F9A-8992-DCAC60ED4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UNCLASSIFIED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ABA473-53D3-4CC0-9D12-7E84BA3C51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782" b="-18844"/>
          <a:stretch/>
        </p:blipFill>
        <p:spPr>
          <a:xfrm>
            <a:off x="-77203" y="-89940"/>
            <a:ext cx="1028900" cy="14093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F1B2C9-277D-4C3A-BCFA-2E77DA3293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15" y="92995"/>
            <a:ext cx="827404" cy="82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88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D7C8FA1D-8BD1-4FB3-BEA2-FA392EE25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499" y="199621"/>
            <a:ext cx="75585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85288"/>
                </a:solidFill>
                <a:latin typeface="Franklin Gothic Demi" panose="020B0703020102020204" pitchFamily="34" charset="0"/>
              </a:rPr>
              <a:t> Electronic Attack: Russia-Ukraine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5E2BD0-C779-423A-9EC8-FE07E6E99C02}"/>
              </a:ext>
            </a:extLst>
          </p:cNvPr>
          <p:cNvCxnSpPr>
            <a:cxnSpLocks/>
          </p:cNvCxnSpPr>
          <p:nvPr/>
        </p:nvCxnSpPr>
        <p:spPr>
          <a:xfrm>
            <a:off x="1585498" y="865218"/>
            <a:ext cx="7558502" cy="0"/>
          </a:xfrm>
          <a:prstGeom prst="line">
            <a:avLst/>
          </a:prstGeom>
          <a:ln w="12700">
            <a:solidFill>
              <a:srgbClr val="C0C2C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6B6FFCB-70F5-4613-8C90-03D64180BC33}"/>
              </a:ext>
            </a:extLst>
          </p:cNvPr>
          <p:cNvSpPr txBox="1"/>
          <p:nvPr/>
        </p:nvSpPr>
        <p:spPr>
          <a:xfrm>
            <a:off x="190123" y="990505"/>
            <a:ext cx="451522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Electronic Attack In Conflict Zone:</a:t>
            </a:r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Franklin Gothic Demi Cond" panose="020B07060304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Spillover effects in Europe and Israel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Multiple sectors impacted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Franklin Gothic Demi Cond" panose="020B07060304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Transportation Sector (Aviation)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Planes grounded up to a week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Planes diverted mid-air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Franklin Gothic Demi Cond" panose="020B07060304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Communication </a:t>
            </a:r>
            <a:r>
              <a:rPr lang="en-US" sz="2000" dirty="0">
                <a:solidFill>
                  <a:srgbClr val="4472C4">
                    <a:lumMod val="75000"/>
                  </a:srgbClr>
                </a:solidFill>
                <a:latin typeface="Franklin Gothic Demi Cond" panose="020B0706030402020204" pitchFamily="34" charset="0"/>
              </a:rPr>
              <a:t>Sector Damages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Franklin Gothic Demi Cond" panose="020B0706030402020204" pitchFamily="34" charset="0"/>
              <a:ea typeface="+mn-ea"/>
              <a:cs typeface="+mn-cs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Company redirected resources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Potential delays to other business projects</a:t>
            </a:r>
          </a:p>
        </p:txBody>
      </p:sp>
      <p:pic>
        <p:nvPicPr>
          <p:cNvPr id="11" name="Picture 10" descr="Airplanes on a road">
            <a:extLst>
              <a:ext uri="{FF2B5EF4-FFF2-40B4-BE49-F238E27FC236}">
                <a16:creationId xmlns:a16="http://schemas.microsoft.com/office/drawing/2014/main" id="{90EF6AC4-F5B4-4241-922C-9628012C1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069" y="2127577"/>
            <a:ext cx="4479042" cy="29717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AB224A01-CBE2-4601-AC05-FC43B5E3A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UNCLASSIFIED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0BCFE7-62DB-4ABF-A86A-0FD7C6C5F0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782" b="-18844"/>
          <a:stretch/>
        </p:blipFill>
        <p:spPr>
          <a:xfrm>
            <a:off x="-77203" y="-89940"/>
            <a:ext cx="1028900" cy="14093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858181-BCE5-4F27-ADEA-52C71129AB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15" y="92995"/>
            <a:ext cx="827404" cy="82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64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D7C8FA1D-8BD1-4FB3-BEA2-FA392EE25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662" y="199621"/>
            <a:ext cx="7290427" cy="555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85288"/>
                </a:solidFill>
                <a:latin typeface="Franklin Gothic Demi" panose="020B0703020102020204" pitchFamily="34" charset="0"/>
              </a:rPr>
              <a:t> Implications: Russia-Ukraine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5E2BD0-C779-423A-9EC8-FE07E6E99C02}"/>
              </a:ext>
            </a:extLst>
          </p:cNvPr>
          <p:cNvCxnSpPr>
            <a:cxnSpLocks/>
          </p:cNvCxnSpPr>
          <p:nvPr/>
        </p:nvCxnSpPr>
        <p:spPr>
          <a:xfrm>
            <a:off x="1569554" y="885273"/>
            <a:ext cx="7558502" cy="0"/>
          </a:xfrm>
          <a:prstGeom prst="line">
            <a:avLst/>
          </a:prstGeom>
          <a:ln w="12700">
            <a:solidFill>
              <a:srgbClr val="C0C2C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6B6FFCB-70F5-4613-8C90-03D64180BC33}"/>
              </a:ext>
            </a:extLst>
          </p:cNvPr>
          <p:cNvSpPr txBox="1"/>
          <p:nvPr/>
        </p:nvSpPr>
        <p:spPr>
          <a:xfrm>
            <a:off x="190122" y="1303544"/>
            <a:ext cx="8763755" cy="3093154"/>
          </a:xfrm>
          <a:prstGeom prst="rect">
            <a:avLst/>
          </a:prstGeom>
          <a:noFill/>
        </p:spPr>
        <p:txBody>
          <a:bodyPr wrap="square" lIns="192024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Space Services Canceled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Research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Launch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Illustrates Vulnerabilities, Doesn’t Predict Future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Ground and Link Segments Remain Vulnerable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</a:rPr>
              <a:t>Other Adversaries May Employ Different Risk Calculus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7E3E0F54-60C4-41F3-99B4-75B5ACEB6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dirty="0"/>
              <a:t>UNCLASSIFIED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60A861-08BB-4A4D-9C4B-19A6159AC5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782" b="-18844"/>
          <a:stretch/>
        </p:blipFill>
        <p:spPr>
          <a:xfrm>
            <a:off x="-77203" y="-89940"/>
            <a:ext cx="1028900" cy="14093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5DC1D4-7D95-4D07-9D0A-E6EB31721E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15" y="92995"/>
            <a:ext cx="827404" cy="82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73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955E2265C8DC43A60DE6A01F9DAF73" ma:contentTypeVersion="2" ma:contentTypeDescription="Create a new document." ma:contentTypeScope="" ma:versionID="040d8e2d43817fd3cdd421bd08542668">
  <xsd:schema xmlns:xsd="http://www.w3.org/2001/XMLSchema" xmlns:xs="http://www.w3.org/2001/XMLSchema" xmlns:p="http://schemas.microsoft.com/office/2006/metadata/properties" xmlns:ns2="9be26c57-cd60-4b03-a68c-3568840d4af5" targetNamespace="http://schemas.microsoft.com/office/2006/metadata/properties" ma:root="true" ma:fieldsID="8b5c3db85e4cf25847c1a35fc5b23118" ns2:_="">
    <xsd:import namespace="9be26c57-cd60-4b03-a68c-3568840d4a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e26c57-cd60-4b03-a68c-3568840d4a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8F84ED-7874-493B-BFC6-59CDCF9292BA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9be26c57-cd60-4b03-a68c-3568840d4af5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7A65159-C9A7-4ACA-B398-E36BE31925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A5B123-030F-4FEA-8FC2-8F3771930B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e26c57-cd60-4b03-a68c-3568840d4a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10161</TotalTime>
  <Words>866</Words>
  <Application>Microsoft Office PowerPoint</Application>
  <PresentationFormat>On-screen Show (4:3)</PresentationFormat>
  <Paragraphs>254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 Narrow</vt:lpstr>
      <vt:lpstr>Calibri</vt:lpstr>
      <vt:lpstr>Calibri (body)</vt:lpstr>
      <vt:lpstr>Calibri body</vt:lpstr>
      <vt:lpstr>Calibri Light</vt:lpstr>
      <vt:lpstr>Franklin Gothic Demi</vt:lpstr>
      <vt:lpstr>Franklin Gothic Demi Cond</vt:lpstr>
      <vt:lpstr>Franklin Gothic Medium Cond</vt:lpstr>
      <vt:lpstr>Office Theme</vt:lpstr>
      <vt:lpstr>PowerPoint Presentation</vt:lpstr>
      <vt:lpstr> Agenda</vt:lpstr>
      <vt:lpstr> Definitions</vt:lpstr>
      <vt:lpstr>What is Commercial GEOINT?</vt:lpstr>
      <vt:lpstr>What Information and Knowledge Services Will Provide…</vt:lpstr>
      <vt:lpstr>Space System Attack Vectors</vt:lpstr>
      <vt:lpstr> Cyber Attack: Russia-Ukraine</vt:lpstr>
      <vt:lpstr> Electronic Attack: Russia-Ukraine</vt:lpstr>
      <vt:lpstr> Implications: Russia-Ukraine</vt:lpstr>
      <vt:lpstr> General Cyber Threats to Space Systems</vt:lpstr>
      <vt:lpstr> Security</vt:lpstr>
      <vt:lpstr> Impact</vt:lpstr>
      <vt:lpstr> SATCOM and Remote Sensing</vt:lpstr>
      <vt:lpstr> Energy Sector: Uses</vt:lpstr>
      <vt:lpstr> Energy Sector: SATCOM and  Remote Sensing Vulnerabilities</vt:lpstr>
      <vt:lpstr> Agriculture Sector: Uses</vt:lpstr>
      <vt:lpstr> Agriculture Sector: SATCOM and  Remote Sensing Vulnerabilities</vt:lpstr>
      <vt:lpstr> Conclusion</vt:lpstr>
      <vt:lpstr>Mitigation</vt:lpstr>
      <vt:lpstr>PowerPoint Presentation</vt:lpstr>
    </vt:vector>
  </TitlesOfParts>
  <Company>DHS-HQ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Hyre, Tess</dc:creator>
  <cp:lastModifiedBy>Shorrock, Holly</cp:lastModifiedBy>
  <cp:revision>47</cp:revision>
  <dcterms:created xsi:type="dcterms:W3CDTF">2019-07-24T14:11:22Z</dcterms:created>
  <dcterms:modified xsi:type="dcterms:W3CDTF">2022-08-22T15:54:22Z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0x01010009955E2265C8DC43A60DE6A01F9DAF73</vt:lpwstr>
  </property>
  <property fmtid="{D5CDD505-2E9C-101B-9397-08002B2CF9AE}" pid="3" name="MSIP_Label_a2eef23d-2e95-4428-9a3c-2526d95b164a_Enabled">
    <vt:lpwstr>true</vt:lpwstr>
  </property>
  <property fmtid="{D5CDD505-2E9C-101B-9397-08002B2CF9AE}" pid="4" name="MSIP_Label_a2eef23d-2e95-4428-9a3c-2526d95b164a_SetDate">
    <vt:lpwstr>2020-11-09T16:08:30Z</vt:lpwstr>
  </property>
  <property fmtid="{D5CDD505-2E9C-101B-9397-08002B2CF9AE}" pid="5" name="MSIP_Label_a2eef23d-2e95-4428-9a3c-2526d95b164a_Method">
    <vt:lpwstr>Standard</vt:lpwstr>
  </property>
  <property fmtid="{D5CDD505-2E9C-101B-9397-08002B2CF9AE}" pid="6" name="MSIP_Label_a2eef23d-2e95-4428-9a3c-2526d95b164a_Name">
    <vt:lpwstr>For Official Use Only (FOUO)</vt:lpwstr>
  </property>
  <property fmtid="{D5CDD505-2E9C-101B-9397-08002B2CF9AE}" pid="7" name="MSIP_Label_a2eef23d-2e95-4428-9a3c-2526d95b164a_SiteId">
    <vt:lpwstr>3ccde76c-946d-4a12-bb7a-fc9d0842354a</vt:lpwstr>
  </property>
  <property fmtid="{D5CDD505-2E9C-101B-9397-08002B2CF9AE}" pid="8" name="MSIP_Label_a2eef23d-2e95-4428-9a3c-2526d95b164a_ActionId">
    <vt:lpwstr>0f43179d-744c-4532-91e3-3fe6c3608a12</vt:lpwstr>
  </property>
  <property fmtid="{D5CDD505-2E9C-101B-9397-08002B2CF9AE}" pid="9" name="MSIP_Label_a2eef23d-2e95-4428-9a3c-2526d95b164a_ContentBits">
    <vt:lpwstr>0</vt:lpwstr>
  </property>
</Properties>
</file>